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35"/>
  </p:notesMasterIdLst>
  <p:sldIdLst>
    <p:sldId id="256" r:id="rId2"/>
    <p:sldId id="265" r:id="rId3"/>
    <p:sldId id="266" r:id="rId4"/>
    <p:sldId id="267" r:id="rId5"/>
    <p:sldId id="268" r:id="rId6"/>
    <p:sldId id="269" r:id="rId7"/>
    <p:sldId id="270" r:id="rId8"/>
    <p:sldId id="276" r:id="rId9"/>
    <p:sldId id="277" r:id="rId10"/>
    <p:sldId id="283" r:id="rId11"/>
    <p:sldId id="284" r:id="rId12"/>
    <p:sldId id="285" r:id="rId13"/>
    <p:sldId id="286" r:id="rId14"/>
    <p:sldId id="287" r:id="rId15"/>
    <p:sldId id="288" r:id="rId16"/>
    <p:sldId id="290" r:id="rId17"/>
    <p:sldId id="291" r:id="rId18"/>
    <p:sldId id="292" r:id="rId19"/>
    <p:sldId id="308" r:id="rId20"/>
    <p:sldId id="293" r:id="rId21"/>
    <p:sldId id="294"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Lst>
  <p:sldSz cx="9144000" cy="6858000" type="screen4x3"/>
  <p:notesSz cx="6858000" cy="9144000"/>
  <p:defaultTextStyle>
    <a:defPPr>
      <a:defRPr lang="ko-KR"/>
    </a:defPPr>
    <a:lvl1pPr algn="l" rtl="0" fontAlgn="base" latinLnBrk="1">
      <a:spcBef>
        <a:spcPct val="0"/>
      </a:spcBef>
      <a:spcAft>
        <a:spcPct val="0"/>
      </a:spcAft>
      <a:defRPr kumimoji="1" kern="1200">
        <a:solidFill>
          <a:schemeClr val="tx1"/>
        </a:solidFill>
        <a:latin typeface="굴림" charset="-127"/>
        <a:ea typeface="굴림" charset="-127"/>
        <a:cs typeface="+mn-cs"/>
      </a:defRPr>
    </a:lvl1pPr>
    <a:lvl2pPr marL="457200" algn="l" rtl="0" fontAlgn="base" latinLnBrk="1">
      <a:spcBef>
        <a:spcPct val="0"/>
      </a:spcBef>
      <a:spcAft>
        <a:spcPct val="0"/>
      </a:spcAft>
      <a:defRPr kumimoji="1" kern="1200">
        <a:solidFill>
          <a:schemeClr val="tx1"/>
        </a:solidFill>
        <a:latin typeface="굴림" charset="-127"/>
        <a:ea typeface="굴림" charset="-127"/>
        <a:cs typeface="+mn-cs"/>
      </a:defRPr>
    </a:lvl2pPr>
    <a:lvl3pPr marL="914400" algn="l" rtl="0" fontAlgn="base" latinLnBrk="1">
      <a:spcBef>
        <a:spcPct val="0"/>
      </a:spcBef>
      <a:spcAft>
        <a:spcPct val="0"/>
      </a:spcAft>
      <a:defRPr kumimoji="1" kern="1200">
        <a:solidFill>
          <a:schemeClr val="tx1"/>
        </a:solidFill>
        <a:latin typeface="굴림" charset="-127"/>
        <a:ea typeface="굴림" charset="-127"/>
        <a:cs typeface="+mn-cs"/>
      </a:defRPr>
    </a:lvl3pPr>
    <a:lvl4pPr marL="1371600" algn="l" rtl="0" fontAlgn="base" latinLnBrk="1">
      <a:spcBef>
        <a:spcPct val="0"/>
      </a:spcBef>
      <a:spcAft>
        <a:spcPct val="0"/>
      </a:spcAft>
      <a:defRPr kumimoji="1" kern="1200">
        <a:solidFill>
          <a:schemeClr val="tx1"/>
        </a:solidFill>
        <a:latin typeface="굴림" charset="-127"/>
        <a:ea typeface="굴림" charset="-127"/>
        <a:cs typeface="+mn-cs"/>
      </a:defRPr>
    </a:lvl4pPr>
    <a:lvl5pPr marL="1828800" algn="l" rtl="0" fontAlgn="base" latinLnBrk="1">
      <a:spcBef>
        <a:spcPct val="0"/>
      </a:spcBef>
      <a:spcAft>
        <a:spcPct val="0"/>
      </a:spcAft>
      <a:defRPr kumimoji="1" kern="1200">
        <a:solidFill>
          <a:schemeClr val="tx1"/>
        </a:solidFill>
        <a:latin typeface="굴림" charset="-127"/>
        <a:ea typeface="굴림" charset="-127"/>
        <a:cs typeface="+mn-cs"/>
      </a:defRPr>
    </a:lvl5pPr>
    <a:lvl6pPr marL="2286000" algn="l" defTabSz="914400" rtl="0" eaLnBrk="1" latinLnBrk="1" hangingPunct="1">
      <a:defRPr kumimoji="1" kern="1200">
        <a:solidFill>
          <a:schemeClr val="tx1"/>
        </a:solidFill>
        <a:latin typeface="굴림" charset="-127"/>
        <a:ea typeface="굴림" charset="-127"/>
        <a:cs typeface="+mn-cs"/>
      </a:defRPr>
    </a:lvl6pPr>
    <a:lvl7pPr marL="2743200" algn="l" defTabSz="914400" rtl="0" eaLnBrk="1" latinLnBrk="1" hangingPunct="1">
      <a:defRPr kumimoji="1" kern="1200">
        <a:solidFill>
          <a:schemeClr val="tx1"/>
        </a:solidFill>
        <a:latin typeface="굴림" charset="-127"/>
        <a:ea typeface="굴림" charset="-127"/>
        <a:cs typeface="+mn-cs"/>
      </a:defRPr>
    </a:lvl7pPr>
    <a:lvl8pPr marL="3200400" algn="l" defTabSz="914400" rtl="0" eaLnBrk="1" latinLnBrk="1" hangingPunct="1">
      <a:defRPr kumimoji="1" kern="1200">
        <a:solidFill>
          <a:schemeClr val="tx1"/>
        </a:solidFill>
        <a:latin typeface="굴림" charset="-127"/>
        <a:ea typeface="굴림" charset="-127"/>
        <a:cs typeface="+mn-cs"/>
      </a:defRPr>
    </a:lvl8pPr>
    <a:lvl9pPr marL="3657600" algn="l" defTabSz="914400" rtl="0" eaLnBrk="1" latinLnBrk="1" hangingPunct="1">
      <a:defRPr kumimoji="1" kern="1200">
        <a:solidFill>
          <a:schemeClr val="tx1"/>
        </a:solidFill>
        <a:latin typeface="굴림" charset="-127"/>
        <a:ea typeface="굴림"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13" autoAdjust="0"/>
  </p:normalViewPr>
  <p:slideViewPr>
    <p:cSldViewPr>
      <p:cViewPr varScale="1">
        <p:scale>
          <a:sx n="108" d="100"/>
          <a:sy n="108" d="100"/>
        </p:scale>
        <p:origin x="-185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7645CD-C5F4-44FF-BCD7-446D19FCF984}" type="datetimeFigureOut">
              <a:rPr lang="ko-KR" altLang="en-US" smtClean="0"/>
              <a:pPr/>
              <a:t>2009-07-06</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8051F3-1D14-45CA-BBA8-4CF1D4D02C01}"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29562135-1B7B-4BDE-BB27-CB6137DC9B55}" type="datetime1">
              <a:rPr lang="en-GB"/>
              <a:pPr/>
              <a:t>06/07/2009</a:t>
            </a:fld>
            <a:endParaRPr lang="en-US" altLang="ko-KR"/>
          </a:p>
        </p:txBody>
      </p:sp>
      <p:sp>
        <p:nvSpPr>
          <p:cNvPr id="7" name="Rectangle 7"/>
          <p:cNvSpPr>
            <a:spLocks noGrp="1" noChangeArrowheads="1"/>
          </p:cNvSpPr>
          <p:nvPr>
            <p:ph type="sldNum" sz="quarter" idx="5"/>
          </p:nvPr>
        </p:nvSpPr>
        <p:spPr>
          <a:ln/>
        </p:spPr>
        <p:txBody>
          <a:bodyPr/>
          <a:lstStyle/>
          <a:p>
            <a:fld id="{F59A37F4-666D-43E8-A752-DD9A5A3C0ABE}" type="slidenum">
              <a:rPr lang="en-US" altLang="ko-KR"/>
              <a:pPr/>
              <a:t>6</a:t>
            </a:fld>
            <a:endParaRPr lang="en-US" altLang="ko-KR"/>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B285C45-964F-4A2E-A999-54605378DFBD}" type="datetime1">
              <a:rPr lang="en-GB"/>
              <a:pPr/>
              <a:t>06/07/2009</a:t>
            </a:fld>
            <a:endParaRPr lang="en-US" altLang="ko-KR"/>
          </a:p>
        </p:txBody>
      </p:sp>
      <p:sp>
        <p:nvSpPr>
          <p:cNvPr id="7" name="Rectangle 7"/>
          <p:cNvSpPr>
            <a:spLocks noGrp="1" noChangeArrowheads="1"/>
          </p:cNvSpPr>
          <p:nvPr>
            <p:ph type="sldNum" sz="quarter" idx="5"/>
          </p:nvPr>
        </p:nvSpPr>
        <p:spPr>
          <a:ln/>
        </p:spPr>
        <p:txBody>
          <a:bodyPr/>
          <a:lstStyle/>
          <a:p>
            <a:fld id="{E7C5EB08-FBA2-4927-80DB-7797DAFCF9A4}" type="slidenum">
              <a:rPr lang="en-US" altLang="ko-KR"/>
              <a:pPr/>
              <a:t>7</a:t>
            </a:fld>
            <a:endParaRPr lang="en-US" altLang="ko-KR"/>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7480CBF6-8889-41CD-9B30-1302322AC693}" type="datetime1">
              <a:rPr lang="en-GB"/>
              <a:pPr/>
              <a:t>06/07/2009</a:t>
            </a:fld>
            <a:endParaRPr lang="en-US" altLang="ko-KR"/>
          </a:p>
        </p:txBody>
      </p:sp>
      <p:sp>
        <p:nvSpPr>
          <p:cNvPr id="7" name="Rectangle 7"/>
          <p:cNvSpPr>
            <a:spLocks noGrp="1" noChangeArrowheads="1"/>
          </p:cNvSpPr>
          <p:nvPr>
            <p:ph type="sldNum" sz="quarter" idx="5"/>
          </p:nvPr>
        </p:nvSpPr>
        <p:spPr>
          <a:ln/>
        </p:spPr>
        <p:txBody>
          <a:bodyPr/>
          <a:lstStyle/>
          <a:p>
            <a:fld id="{76D785E5-B25E-4116-AB16-956B90FC9789}" type="slidenum">
              <a:rPr lang="en-US" altLang="ko-KR"/>
              <a:pPr/>
              <a:t>10</a:t>
            </a:fld>
            <a:endParaRPr lang="en-US" altLang="ko-KR"/>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9C8444AC-8B1B-4551-AE0B-6B1B5F8A1B15}" type="datetime1">
              <a:rPr lang="en-GB"/>
              <a:pPr/>
              <a:t>06/07/2009</a:t>
            </a:fld>
            <a:endParaRPr lang="en-US" altLang="ko-KR"/>
          </a:p>
        </p:txBody>
      </p:sp>
      <p:sp>
        <p:nvSpPr>
          <p:cNvPr id="7" name="Rectangle 7"/>
          <p:cNvSpPr>
            <a:spLocks noGrp="1" noChangeArrowheads="1"/>
          </p:cNvSpPr>
          <p:nvPr>
            <p:ph type="sldNum" sz="quarter" idx="5"/>
          </p:nvPr>
        </p:nvSpPr>
        <p:spPr>
          <a:ln/>
        </p:spPr>
        <p:txBody>
          <a:bodyPr/>
          <a:lstStyle/>
          <a:p>
            <a:fld id="{C1D6DCFF-4763-4106-A12C-0450F2836AC0}" type="slidenum">
              <a:rPr lang="en-US" altLang="ko-KR"/>
              <a:pPr/>
              <a:t>11</a:t>
            </a:fld>
            <a:endParaRPr lang="en-US" altLang="ko-KR"/>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13C77FAE-9228-43BA-872B-A511342FB686}" type="datetime1">
              <a:rPr lang="en-GB"/>
              <a:pPr/>
              <a:t>06/07/2009</a:t>
            </a:fld>
            <a:endParaRPr lang="en-US" altLang="ko-KR"/>
          </a:p>
        </p:txBody>
      </p:sp>
      <p:sp>
        <p:nvSpPr>
          <p:cNvPr id="7" name="Rectangle 7"/>
          <p:cNvSpPr>
            <a:spLocks noGrp="1" noChangeArrowheads="1"/>
          </p:cNvSpPr>
          <p:nvPr>
            <p:ph type="sldNum" sz="quarter" idx="5"/>
          </p:nvPr>
        </p:nvSpPr>
        <p:spPr>
          <a:ln/>
        </p:spPr>
        <p:txBody>
          <a:bodyPr/>
          <a:lstStyle/>
          <a:p>
            <a:fld id="{A5BDDFD3-7FB9-4165-A681-C9B72657A404}" type="slidenum">
              <a:rPr lang="en-US" altLang="ko-KR"/>
              <a:pPr/>
              <a:t>15</a:t>
            </a:fld>
            <a:endParaRPr lang="en-US" altLang="ko-KR"/>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1" name="직사각형 20"/>
          <p:cNvSpPr/>
          <p:nvPr/>
        </p:nvSpPr>
        <p:spPr>
          <a:xfrm>
            <a:off x="428596" y="6"/>
            <a:ext cx="8286808"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latin typeface="Candara" pitchFamily="34" charset="0"/>
            </a:endParaRPr>
          </a:p>
        </p:txBody>
      </p:sp>
      <p:sp>
        <p:nvSpPr>
          <p:cNvPr id="2" name="제목 1"/>
          <p:cNvSpPr>
            <a:spLocks noGrp="1"/>
          </p:cNvSpPr>
          <p:nvPr>
            <p:ph type="ctrTitle"/>
          </p:nvPr>
        </p:nvSpPr>
        <p:spPr>
          <a:xfrm>
            <a:off x="714348" y="2143116"/>
            <a:ext cx="7643866" cy="1500198"/>
          </a:xfrm>
        </p:spPr>
        <p:txBody>
          <a:bodyPr anchor="ctr"/>
          <a:lstStyle>
            <a:lvl1pPr algn="ctr">
              <a:defRPr>
                <a:solidFill>
                  <a:schemeClr val="tx1"/>
                </a:solidFill>
                <a:latin typeface="Candara" pitchFamily="34" charset="0"/>
              </a:defRPr>
            </a:lvl1pPr>
          </a:lstStyle>
          <a:p>
            <a:r>
              <a:rPr kumimoji="0" lang="ko-KR" altLang="en-US" smtClean="0"/>
              <a:t>마스터 제목 스타일 편집</a:t>
            </a:r>
            <a:endParaRPr kumimoji="0" lang="en-US"/>
          </a:p>
        </p:txBody>
      </p:sp>
      <p:sp>
        <p:nvSpPr>
          <p:cNvPr id="3" name="부제목 2"/>
          <p:cNvSpPr>
            <a:spLocks noGrp="1"/>
          </p:cNvSpPr>
          <p:nvPr>
            <p:ph type="subTitle" idx="1"/>
          </p:nvPr>
        </p:nvSpPr>
        <p:spPr>
          <a:xfrm>
            <a:off x="785786" y="3786190"/>
            <a:ext cx="7500990" cy="857256"/>
          </a:xfrm>
        </p:spPr>
        <p:txBody>
          <a:bodyPr anchor="t"/>
          <a:lstStyle>
            <a:lvl1pPr marL="0" indent="0" algn="ctr">
              <a:buNone/>
              <a:defRPr sz="2400">
                <a:solidFill>
                  <a:schemeClr val="tx2"/>
                </a:solidFill>
                <a:latin typeface="Candar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ko-KR" altLang="en-US" smtClean="0"/>
              <a:t>마스터 부제목 스타일 편집</a:t>
            </a:r>
            <a:endParaRPr kumimoji="0" lang="en-US"/>
          </a:p>
        </p:txBody>
      </p:sp>
      <p:sp>
        <p:nvSpPr>
          <p:cNvPr id="4" name="날짜 개체 틀 3"/>
          <p:cNvSpPr>
            <a:spLocks noGrp="1"/>
          </p:cNvSpPr>
          <p:nvPr>
            <p:ph type="dt" sz="half" idx="10"/>
          </p:nvPr>
        </p:nvSpPr>
        <p:spPr/>
        <p:txBody>
          <a:bodyPr/>
          <a:lstStyle>
            <a:lvl1pPr>
              <a:defRPr>
                <a:latin typeface="Candara" pitchFamily="34" charset="0"/>
              </a:defRPr>
            </a:lvl1pPr>
          </a:lstStyle>
          <a:p>
            <a:pPr>
              <a:defRPr/>
            </a:pPr>
            <a:fld id="{9543DAAC-AC56-49CC-8449-B4392C4592A1}" type="datetimeFigureOut">
              <a:rPr lang="ko-KR" altLang="en-US" smtClean="0"/>
              <a:pPr>
                <a:defRPr/>
              </a:pPr>
              <a:t>2009-07-06</a:t>
            </a:fld>
            <a:endParaRPr lang="ko-KR" altLang="en-US"/>
          </a:p>
        </p:txBody>
      </p:sp>
      <p:sp>
        <p:nvSpPr>
          <p:cNvPr id="5" name="바닥글 개체 틀 4"/>
          <p:cNvSpPr>
            <a:spLocks noGrp="1"/>
          </p:cNvSpPr>
          <p:nvPr>
            <p:ph type="ftr" sz="quarter" idx="11"/>
          </p:nvPr>
        </p:nvSpPr>
        <p:spPr/>
        <p:txBody>
          <a:bodyPr/>
          <a:lstStyle>
            <a:lvl1pPr>
              <a:defRPr>
                <a:latin typeface="Candara" pitchFamily="34" charset="0"/>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atin typeface="Candara" pitchFamily="34" charset="0"/>
              </a:defRPr>
            </a:lvl1pPr>
          </a:lstStyle>
          <a:p>
            <a:pPr>
              <a:defRPr/>
            </a:pPr>
            <a:fld id="{19E3571D-BFC4-4B4B-BEDB-80EAF63B16A8}" type="slidenum">
              <a:rPr lang="ko-KR" altLang="en-US" smtClean="0"/>
              <a:pPr>
                <a:defRPr/>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nchor="b"/>
          <a:lstStyle>
            <a:lvl1pPr>
              <a:defRPr b="0"/>
            </a:lvl1p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1500175"/>
            <a:ext cx="8229600" cy="4625989"/>
          </a:xfrm>
        </p:spPr>
        <p:txBody>
          <a:bodyPr vert="eaVert"/>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pPr>
              <a:defRPr/>
            </a:pPr>
            <a:fld id="{C86B3890-6EBB-4134-A1F4-4EB66A6C6305}" type="datetimeFigureOut">
              <a:rPr lang="ko-KR" altLang="en-US" smtClean="0"/>
              <a:pPr>
                <a:defRPr/>
              </a:pPr>
              <a:t>2009-07-06</a:t>
            </a:fld>
            <a:endParaRPr lang="ko-KR" altLang="en-US"/>
          </a:p>
        </p:txBody>
      </p:sp>
      <p:sp>
        <p:nvSpPr>
          <p:cNvPr id="5" name="바닥글 개체 틀 4"/>
          <p:cNvSpPr>
            <a:spLocks noGrp="1"/>
          </p:cNvSpPr>
          <p:nvPr>
            <p:ph type="ftr" sz="quarter" idx="11"/>
          </p:nvPr>
        </p:nvSpPr>
        <p:spPr/>
        <p:txBody>
          <a:bodyPr/>
          <a:lstStyle/>
          <a:p>
            <a:pPr>
              <a:defRPr/>
            </a:pPr>
            <a:endParaRPr lang="ko-KR" altLang="en-US"/>
          </a:p>
        </p:txBody>
      </p:sp>
      <p:sp>
        <p:nvSpPr>
          <p:cNvPr id="6" name="슬라이드 번호 개체 틀 5"/>
          <p:cNvSpPr>
            <a:spLocks noGrp="1"/>
          </p:cNvSpPr>
          <p:nvPr>
            <p:ph type="sldNum" sz="quarter" idx="12"/>
          </p:nvPr>
        </p:nvSpPr>
        <p:spPr/>
        <p:txBody>
          <a:bodyPr/>
          <a:lstStyle/>
          <a:p>
            <a:pPr>
              <a:defRPr/>
            </a:pPr>
            <a:fld id="{BCB51AAB-1077-42BE-B9F9-0E680F892648}" type="slidenum">
              <a:rPr lang="ko-KR" altLang="en-US" smtClean="0"/>
              <a:pPr>
                <a:defRPr/>
              </a:pPr>
              <a:t>‹#›</a:t>
            </a:fld>
            <a:endParaRPr lang="ko-KR" altLang="en-US"/>
          </a:p>
        </p:txBody>
      </p:sp>
      <p:cxnSp>
        <p:nvCxnSpPr>
          <p:cNvPr id="8" name="직선 연결선 7"/>
          <p:cNvCxnSpPr/>
          <p:nvPr/>
        </p:nvCxnSpPr>
        <p:spPr>
          <a:xfrm>
            <a:off x="455646" y="1428736"/>
            <a:ext cx="8215370" cy="1588"/>
          </a:xfrm>
          <a:prstGeom prst="line">
            <a:avLst/>
          </a:prstGeom>
          <a:noFill/>
          <a:ln w="28575" cap="sq" cmpd="sng" algn="ctr">
            <a:solidFill>
              <a:srgbClr val="E49458"/>
            </a:solidFill>
            <a:prstDash val="solid"/>
          </a:ln>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rgbClr val="E49458">
                <a:tint val="100000"/>
                <a:shade val="100000"/>
                <a:hueMod val="100000"/>
                <a:satMod val="100000"/>
              </a:srgbClr>
            </a:contourClr>
          </a:sp3d>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7" name="직사각형 6"/>
          <p:cNvSpPr/>
          <p:nvPr/>
        </p:nvSpPr>
        <p:spPr>
          <a:xfrm>
            <a:off x="7643834" y="-15949"/>
            <a:ext cx="1500166"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세로 제목 1"/>
          <p:cNvSpPr>
            <a:spLocks noGrp="1"/>
          </p:cNvSpPr>
          <p:nvPr>
            <p:ph type="title" orient="vert"/>
          </p:nvPr>
        </p:nvSpPr>
        <p:spPr>
          <a:xfrm>
            <a:off x="7643834" y="285728"/>
            <a:ext cx="1214446" cy="6286546"/>
          </a:xfrm>
          <a:noFill/>
        </p:spPr>
        <p:txBody>
          <a:bodyPr vert="eaVert" anchor="b"/>
          <a:lstStyle>
            <a:lvl1pPr algn="ctr">
              <a:defRPr b="0"/>
            </a:lvl1pPr>
          </a:lstStyle>
          <a:p>
            <a:r>
              <a:rPr kumimoji="0" lang="ko-KR" altLang="en-US" smtClean="0"/>
              <a:t>마스터 제목 스타일 편집</a:t>
            </a:r>
            <a:endParaRPr kumimoji="0" lang="en-US"/>
          </a:p>
        </p:txBody>
      </p:sp>
      <p:sp>
        <p:nvSpPr>
          <p:cNvPr id="3" name="세로 텍스트 개체 틀 2"/>
          <p:cNvSpPr>
            <a:spLocks noGrp="1"/>
          </p:cNvSpPr>
          <p:nvPr>
            <p:ph type="body" orient="vert" idx="1"/>
          </p:nvPr>
        </p:nvSpPr>
        <p:spPr>
          <a:xfrm>
            <a:off x="457200" y="571481"/>
            <a:ext cx="7115196" cy="5715044"/>
          </a:xfrm>
        </p:spPr>
        <p:txBody>
          <a:bodyPr vert="eaVert"/>
          <a:lstStyle>
            <a:lvl1pPr>
              <a:defRPr sz="2800"/>
            </a:lvl1pPr>
            <a:lvl2pPr>
              <a:defRPr sz="2400"/>
            </a:lvl2pPr>
            <a:lvl3pPr>
              <a:defRPr sz="2000"/>
            </a:lvl3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pPr>
              <a:defRPr/>
            </a:pPr>
            <a:fld id="{68F55DEC-F0AB-453F-802C-97518CAEDFE7}" type="datetimeFigureOut">
              <a:rPr lang="ko-KR" altLang="en-US" smtClean="0"/>
              <a:pPr>
                <a:defRPr/>
              </a:pPr>
              <a:t>2009-07-06</a:t>
            </a:fld>
            <a:endParaRPr lang="ko-KR" altLang="en-US"/>
          </a:p>
        </p:txBody>
      </p:sp>
      <p:sp>
        <p:nvSpPr>
          <p:cNvPr id="5" name="바닥글 개체 틀 4"/>
          <p:cNvSpPr>
            <a:spLocks noGrp="1"/>
          </p:cNvSpPr>
          <p:nvPr>
            <p:ph type="ftr" sz="quarter" idx="11"/>
          </p:nvPr>
        </p:nvSpPr>
        <p:spPr/>
        <p:txBody>
          <a:bodyPr/>
          <a:lstStyle/>
          <a:p>
            <a:pPr>
              <a:defRPr/>
            </a:pPr>
            <a:endParaRPr lang="ko-KR" altLang="en-US"/>
          </a:p>
        </p:txBody>
      </p:sp>
      <p:sp>
        <p:nvSpPr>
          <p:cNvPr id="6" name="슬라이드 번호 개체 틀 5"/>
          <p:cNvSpPr>
            <a:spLocks noGrp="1"/>
          </p:cNvSpPr>
          <p:nvPr>
            <p:ph type="sldNum" sz="quarter" idx="12"/>
          </p:nvPr>
        </p:nvSpPr>
        <p:spPr/>
        <p:txBody>
          <a:bodyPr/>
          <a:lstStyle/>
          <a:p>
            <a:pPr>
              <a:defRPr/>
            </a:pPr>
            <a:fld id="{A58641FF-33B4-4757-85FC-A9AB308C2C0D}" type="slidenum">
              <a:rPr lang="ko-KR" altLang="en-US" smtClean="0"/>
              <a:pPr>
                <a:defRPr/>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bg>
      <p:bgRef idx="1003">
        <a:schemeClr val="bg1"/>
      </p:bgRef>
    </p:bg>
    <p:spTree>
      <p:nvGrpSpPr>
        <p:cNvPr id="1" name=""/>
        <p:cNvGrpSpPr/>
        <p:nvPr/>
      </p:nvGrpSpPr>
      <p:grpSpPr>
        <a:xfrm>
          <a:off x="0" y="0"/>
          <a:ext cx="0" cy="0"/>
          <a:chOff x="0" y="0"/>
          <a:chExt cx="0" cy="0"/>
        </a:xfrm>
      </p:grpSpPr>
      <p:sp>
        <p:nvSpPr>
          <p:cNvPr id="11" name="직사각형 10"/>
          <p:cNvSpPr/>
          <p:nvPr/>
        </p:nvSpPr>
        <p:spPr>
          <a:xfrm>
            <a:off x="0" y="1"/>
            <a:ext cx="285720" cy="685800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3" name="내용 개체 틀 2"/>
          <p:cNvSpPr>
            <a:spLocks noGrp="1"/>
          </p:cNvSpPr>
          <p:nvPr>
            <p:ph idx="1"/>
          </p:nvPr>
        </p:nvSpPr>
        <p:spPr/>
        <p:txBody>
          <a:bodyPr/>
          <a:lstStyle>
            <a:lvl1pPr>
              <a:buSzPct val="70000"/>
              <a:buFont typeface="Wingdings"/>
              <a:buChar char=""/>
              <a:defRPr/>
            </a:lvl1pPr>
            <a:lvl2pPr>
              <a:buSzPct val="120000"/>
              <a:defRPr/>
            </a:lvl2pPr>
            <a:lvl3pPr>
              <a:buSzPct val="120000"/>
              <a:defRPr/>
            </a:lvl3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날짜 개체 틀 3"/>
          <p:cNvSpPr>
            <a:spLocks noGrp="1"/>
          </p:cNvSpPr>
          <p:nvPr>
            <p:ph type="dt" sz="half" idx="10"/>
          </p:nvPr>
        </p:nvSpPr>
        <p:spPr/>
        <p:txBody>
          <a:bodyPr/>
          <a:lstStyle/>
          <a:p>
            <a:pPr>
              <a:defRPr/>
            </a:pPr>
            <a:fld id="{C2272BCA-FCA6-4B1F-B2A5-5C70D84E2D15}" type="datetimeFigureOut">
              <a:rPr lang="ko-KR" altLang="en-US" smtClean="0"/>
              <a:pPr>
                <a:defRPr/>
              </a:pPr>
              <a:t>2009-07-06</a:t>
            </a:fld>
            <a:endParaRPr lang="ko-KR" altLang="en-US"/>
          </a:p>
        </p:txBody>
      </p:sp>
      <p:sp>
        <p:nvSpPr>
          <p:cNvPr id="5" name="바닥글 개체 틀 4"/>
          <p:cNvSpPr>
            <a:spLocks noGrp="1"/>
          </p:cNvSpPr>
          <p:nvPr>
            <p:ph type="ftr" sz="quarter" idx="11"/>
          </p:nvPr>
        </p:nvSpPr>
        <p:spPr/>
        <p:txBody>
          <a:bodyPr/>
          <a:lstStyle/>
          <a:p>
            <a:pPr>
              <a:defRPr/>
            </a:pPr>
            <a:endParaRPr lang="ko-KR" altLang="en-US"/>
          </a:p>
        </p:txBody>
      </p:sp>
      <p:sp>
        <p:nvSpPr>
          <p:cNvPr id="6" name="슬라이드 번호 개체 틀 5"/>
          <p:cNvSpPr>
            <a:spLocks noGrp="1"/>
          </p:cNvSpPr>
          <p:nvPr>
            <p:ph type="sldNum" sz="quarter" idx="12"/>
          </p:nvPr>
        </p:nvSpPr>
        <p:spPr/>
        <p:txBody>
          <a:bodyPr/>
          <a:lstStyle/>
          <a:p>
            <a:pPr>
              <a:defRPr/>
            </a:pPr>
            <a:fld id="{4926CF74-4388-4DEE-B969-D2ADC9E6BA54}" type="slidenum">
              <a:rPr lang="ko-KR" altLang="en-US" smtClean="0"/>
              <a:pPr>
                <a:defRPr/>
              </a:pPr>
              <a:t>‹#›</a:t>
            </a:fld>
            <a:endParaRPr lang="ko-KR" altLang="en-US"/>
          </a:p>
        </p:txBody>
      </p:sp>
      <p:sp>
        <p:nvSpPr>
          <p:cNvPr id="2" name="제목 1"/>
          <p:cNvSpPr>
            <a:spLocks noGrp="1"/>
          </p:cNvSpPr>
          <p:nvPr>
            <p:ph type="title"/>
          </p:nvPr>
        </p:nvSpPr>
        <p:spPr>
          <a:xfrm>
            <a:off x="303475" y="285728"/>
            <a:ext cx="8554805" cy="939784"/>
          </a:xfrm>
        </p:spPr>
        <p:txBody>
          <a:bodyPr/>
          <a:lstStyle>
            <a:lvl1pPr>
              <a:defRPr b="0"/>
            </a:lvl1pPr>
          </a:lstStyle>
          <a:p>
            <a:r>
              <a:rPr kumimoji="0" lang="ko-KR" altLang="en-US" smtClean="0"/>
              <a:t>마스터 제목 스타일 편집</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bg>
      <p:bgRef idx="1001">
        <a:schemeClr val="bg1"/>
      </p:bgRef>
    </p:bg>
    <p:spTree>
      <p:nvGrpSpPr>
        <p:cNvPr id="1" name=""/>
        <p:cNvGrpSpPr/>
        <p:nvPr/>
      </p:nvGrpSpPr>
      <p:grpSpPr>
        <a:xfrm>
          <a:off x="0" y="0"/>
          <a:ext cx="0" cy="0"/>
          <a:chOff x="0" y="0"/>
          <a:chExt cx="0" cy="0"/>
        </a:xfrm>
      </p:grpSpPr>
      <p:sp>
        <p:nvSpPr>
          <p:cNvPr id="9" name="직사각형 8"/>
          <p:cNvSpPr/>
          <p:nvPr/>
        </p:nvSpPr>
        <p:spPr>
          <a:xfrm>
            <a:off x="0" y="9"/>
            <a:ext cx="456478" cy="6857999"/>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1"/>
          <p:cNvSpPr>
            <a:spLocks noGrp="1"/>
          </p:cNvSpPr>
          <p:nvPr>
            <p:ph type="title"/>
          </p:nvPr>
        </p:nvSpPr>
        <p:spPr>
          <a:xfrm>
            <a:off x="500034" y="3071810"/>
            <a:ext cx="7715304" cy="1504952"/>
          </a:xfrm>
        </p:spPr>
        <p:txBody>
          <a:bodyPr anchor="ctr"/>
          <a:lstStyle>
            <a:lvl1pPr algn="l">
              <a:defRPr sz="4000" b="0" cap="all">
                <a:effectLst>
                  <a:outerShdw blurRad="44450" dist="25400" dir="2700000" algn="tl" rotWithShape="0">
                    <a:schemeClr val="bg1">
                      <a:alpha val="51000"/>
                    </a:schemeClr>
                  </a:outerShdw>
                </a:effectLst>
              </a:defRPr>
            </a:lvl1p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500034" y="4500570"/>
            <a:ext cx="7715304" cy="1643064"/>
          </a:xfrm>
        </p:spPr>
        <p:txBody>
          <a:bodyPr anchor="t"/>
          <a:lstStyle>
            <a:lvl1pPr marL="0" indent="0">
              <a:buNone/>
              <a:defRPr sz="2000">
                <a:solidFill>
                  <a:schemeClr val="tx2"/>
                </a:solidFill>
              </a:defRPr>
            </a:lvl1pPr>
            <a:lvl2pPr marL="457200" indent="0">
              <a:buNone/>
              <a:defRPr sz="1800">
                <a:solidFill>
                  <a:schemeClr val="tx2"/>
                </a:solidFill>
              </a:defRPr>
            </a:lvl2pPr>
            <a:lvl3pPr marL="914400" indent="0">
              <a:buNone/>
              <a:defRPr sz="1600">
                <a:solidFill>
                  <a:schemeClr val="tx2"/>
                </a:solidFill>
              </a:defRPr>
            </a:lvl3pPr>
            <a:lvl4pPr marL="1371600" indent="0">
              <a:buNone/>
              <a:defRPr sz="1400">
                <a:solidFill>
                  <a:schemeClr val="tx2"/>
                </a:solidFill>
              </a:defRPr>
            </a:lvl4pPr>
            <a:lvl5pPr marL="1828800" indent="0">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바닥글 개체 틀 4"/>
          <p:cNvSpPr>
            <a:spLocks noGrp="1"/>
          </p:cNvSpPr>
          <p:nvPr>
            <p:ph type="ftr" sz="quarter" idx="11"/>
          </p:nvPr>
        </p:nvSpPr>
        <p:spPr/>
        <p:txBody>
          <a:bodyPr/>
          <a:lstStyle/>
          <a:p>
            <a:pPr>
              <a:defRPr/>
            </a:pPr>
            <a:endParaRPr lang="ko-KR" altLang="en-US"/>
          </a:p>
        </p:txBody>
      </p:sp>
      <p:sp>
        <p:nvSpPr>
          <p:cNvPr id="6" name="슬라이드 번호 개체 틀 5"/>
          <p:cNvSpPr>
            <a:spLocks noGrp="1"/>
          </p:cNvSpPr>
          <p:nvPr>
            <p:ph type="sldNum" sz="quarter" idx="12"/>
          </p:nvPr>
        </p:nvSpPr>
        <p:spPr/>
        <p:txBody>
          <a:bodyPr/>
          <a:lstStyle/>
          <a:p>
            <a:pPr>
              <a:defRPr/>
            </a:pPr>
            <a:fld id="{0BC6286E-B546-4FD0-8D74-50FF467FB5C5}" type="slidenum">
              <a:rPr lang="ko-KR" altLang="en-US" smtClean="0"/>
              <a:pPr>
                <a:defRPr/>
              </a:pPr>
              <a:t>‹#›</a:t>
            </a:fld>
            <a:endParaRPr lang="ko-KR" altLang="en-US"/>
          </a:p>
        </p:txBody>
      </p:sp>
      <p:cxnSp>
        <p:nvCxnSpPr>
          <p:cNvPr id="16" name="직선 연결선 15"/>
          <p:cNvCxnSpPr/>
          <p:nvPr/>
        </p:nvCxnSpPr>
        <p:spPr>
          <a:xfrm>
            <a:off x="500034" y="4429132"/>
            <a:ext cx="7715304" cy="1588"/>
          </a:xfrm>
          <a:prstGeom prst="line">
            <a:avLst/>
          </a:prstGeom>
        </p:spPr>
        <p:style>
          <a:lnRef idx="3">
            <a:schemeClr val="accent1"/>
          </a:lnRef>
          <a:fillRef idx="0">
            <a:schemeClr val="accent1"/>
          </a:fillRef>
          <a:effectRef idx="2">
            <a:schemeClr val="accent1"/>
          </a:effectRef>
          <a:fontRef idx="minor">
            <a:schemeClr val="tx1"/>
          </a:fontRef>
        </p:style>
      </p:cxnSp>
      <p:sp>
        <p:nvSpPr>
          <p:cNvPr id="8" name="날짜 개체 틀 7"/>
          <p:cNvSpPr>
            <a:spLocks noGrp="1"/>
          </p:cNvSpPr>
          <p:nvPr>
            <p:ph type="dt" sz="half" idx="13"/>
          </p:nvPr>
        </p:nvSpPr>
        <p:spPr/>
        <p:txBody>
          <a:bodyPr/>
          <a:lstStyle/>
          <a:p>
            <a:pPr>
              <a:defRPr/>
            </a:pPr>
            <a:fld id="{DE075E35-0EE0-4866-BEC4-55CA4D49B03B}" type="datetimeFigureOut">
              <a:rPr lang="ko-KR" altLang="en-US" smtClean="0"/>
              <a:pPr>
                <a:defRPr/>
              </a:pPr>
              <a:t>2009-07-06</a:t>
            </a:fld>
            <a:endParaRPr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8" name="직사각형 7"/>
          <p:cNvSpPr/>
          <p:nvPr/>
        </p:nvSpPr>
        <p:spPr>
          <a:xfrm>
            <a:off x="0" y="285728"/>
            <a:ext cx="9144032" cy="1143010"/>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1"/>
          <p:cNvSpPr>
            <a:spLocks noGrp="1"/>
          </p:cNvSpPr>
          <p:nvPr>
            <p:ph type="title"/>
          </p:nvPr>
        </p:nvSpPr>
        <p:spPr/>
        <p:txBody>
          <a:bodyPr/>
          <a:lstStyle>
            <a:lvl1pPr>
              <a:defRPr b="0"/>
            </a:lvl1pPr>
          </a:lstStyle>
          <a:p>
            <a:r>
              <a:rPr kumimoji="0" lang="ko-KR" altLang="en-US" smtClean="0"/>
              <a:t>마스터 제목 스타일 편집</a:t>
            </a:r>
            <a:endParaRPr kumimoji="0" lang="en-US"/>
          </a:p>
        </p:txBody>
      </p:sp>
      <p:sp>
        <p:nvSpPr>
          <p:cNvPr id="3" name="내용 개체 틀 2"/>
          <p:cNvSpPr>
            <a:spLocks noGrp="1"/>
          </p:cNvSpPr>
          <p:nvPr>
            <p:ph sz="half" idx="1"/>
          </p:nvPr>
        </p:nvSpPr>
        <p:spPr bwMode="invGray">
          <a:xfrm>
            <a:off x="785782" y="1643050"/>
            <a:ext cx="3786218" cy="4429156"/>
          </a:xfrm>
          <a:prstGeom prst="roundRect">
            <a:avLst>
              <a:gd name="adj" fmla="val 5345"/>
            </a:avLst>
          </a:prstGeom>
          <a:solidFill>
            <a:schemeClr val="tx2">
              <a:tint val="50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4" name="내용 개체 틀 3"/>
          <p:cNvSpPr>
            <a:spLocks noGrp="1"/>
          </p:cNvSpPr>
          <p:nvPr>
            <p:ph sz="half" idx="2"/>
          </p:nvPr>
        </p:nvSpPr>
        <p:spPr bwMode="invGray">
          <a:xfrm>
            <a:off x="4714876" y="1643050"/>
            <a:ext cx="3785616" cy="4429156"/>
          </a:xfrm>
          <a:prstGeom prst="roundRect">
            <a:avLst>
              <a:gd name="adj" fmla="val 6980"/>
            </a:avLst>
          </a:prstGeom>
          <a:solidFill>
            <a:schemeClr val="tx2">
              <a:tint val="75000"/>
              <a:alpha val="50000"/>
            </a:schemeClr>
          </a:solidFill>
          <a:effectLst/>
          <a:scene3d>
            <a:camera prst="orthographicFront"/>
            <a:lightRig rig="threePt" dir="t"/>
          </a:scene3d>
          <a:sp3d contourW="12700">
            <a:bevelT/>
            <a:contourClr>
              <a:schemeClr val="bg2"/>
            </a:contourClr>
          </a:sp3d>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pPr>
              <a:defRPr/>
            </a:pPr>
            <a:fld id="{B224258B-E8E3-4AA1-A84D-B64EA29B46A3}" type="datetimeFigureOut">
              <a:rPr lang="ko-KR" altLang="en-US" smtClean="0"/>
              <a:pPr>
                <a:defRPr/>
              </a:pPr>
              <a:t>2009-07-06</a:t>
            </a:fld>
            <a:endParaRPr lang="ko-KR" altLang="en-US"/>
          </a:p>
        </p:txBody>
      </p:sp>
      <p:sp>
        <p:nvSpPr>
          <p:cNvPr id="6" name="바닥글 개체 틀 5"/>
          <p:cNvSpPr>
            <a:spLocks noGrp="1"/>
          </p:cNvSpPr>
          <p:nvPr>
            <p:ph type="ftr" sz="quarter" idx="11"/>
          </p:nvPr>
        </p:nvSpPr>
        <p:spPr/>
        <p:txBody>
          <a:bodyPr/>
          <a:lstStyle/>
          <a:p>
            <a:pPr>
              <a:defRPr/>
            </a:pPr>
            <a:endParaRPr lang="ko-KR" altLang="en-US"/>
          </a:p>
        </p:txBody>
      </p:sp>
      <p:sp>
        <p:nvSpPr>
          <p:cNvPr id="7" name="슬라이드 번호 개체 틀 6"/>
          <p:cNvSpPr>
            <a:spLocks noGrp="1"/>
          </p:cNvSpPr>
          <p:nvPr>
            <p:ph type="sldNum" sz="quarter" idx="12"/>
          </p:nvPr>
        </p:nvSpPr>
        <p:spPr/>
        <p:txBody>
          <a:bodyPr/>
          <a:lstStyle/>
          <a:p>
            <a:pPr>
              <a:defRPr/>
            </a:pPr>
            <a:fld id="{793F1566-2B48-4AE9-9241-386CEFF85FBD}" type="slidenum">
              <a:rPr lang="ko-KR" altLang="en-US" smtClean="0"/>
              <a:pPr>
                <a:defRPr/>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b="0"/>
            </a:lvl1pPr>
          </a:lstStyle>
          <a:p>
            <a:r>
              <a:rPr kumimoji="0" lang="ko-KR" altLang="en-US" smtClean="0"/>
              <a:t>마스터 제목 스타일 편집</a:t>
            </a:r>
            <a:endParaRPr kumimoji="0" lang="en-US"/>
          </a:p>
        </p:txBody>
      </p:sp>
      <p:sp>
        <p:nvSpPr>
          <p:cNvPr id="7" name="날짜 개체 틀 6"/>
          <p:cNvSpPr>
            <a:spLocks noGrp="1"/>
          </p:cNvSpPr>
          <p:nvPr>
            <p:ph type="dt" sz="half" idx="10"/>
          </p:nvPr>
        </p:nvSpPr>
        <p:spPr/>
        <p:txBody>
          <a:bodyPr/>
          <a:lstStyle/>
          <a:p>
            <a:pPr>
              <a:defRPr/>
            </a:pPr>
            <a:fld id="{965F3D78-42E0-4041-B3BD-B2DF491E9846}" type="datetimeFigureOut">
              <a:rPr lang="ko-KR" altLang="en-US" smtClean="0"/>
              <a:pPr>
                <a:defRPr/>
              </a:pPr>
              <a:t>2009-07-06</a:t>
            </a:fld>
            <a:endParaRPr lang="ko-KR" altLang="en-US"/>
          </a:p>
        </p:txBody>
      </p:sp>
      <p:sp>
        <p:nvSpPr>
          <p:cNvPr id="8" name="바닥글 개체 틀 7"/>
          <p:cNvSpPr>
            <a:spLocks noGrp="1"/>
          </p:cNvSpPr>
          <p:nvPr>
            <p:ph type="ftr" sz="quarter" idx="11"/>
          </p:nvPr>
        </p:nvSpPr>
        <p:spPr/>
        <p:txBody>
          <a:bodyPr/>
          <a:lstStyle/>
          <a:p>
            <a:pPr>
              <a:defRPr/>
            </a:pPr>
            <a:endParaRPr lang="ko-KR" altLang="en-US"/>
          </a:p>
        </p:txBody>
      </p:sp>
      <p:sp>
        <p:nvSpPr>
          <p:cNvPr id="9" name="슬라이드 번호 개체 틀 8"/>
          <p:cNvSpPr>
            <a:spLocks noGrp="1"/>
          </p:cNvSpPr>
          <p:nvPr>
            <p:ph type="sldNum" sz="quarter" idx="12"/>
          </p:nvPr>
        </p:nvSpPr>
        <p:spPr/>
        <p:txBody>
          <a:bodyPr/>
          <a:lstStyle/>
          <a:p>
            <a:pPr>
              <a:defRPr/>
            </a:pPr>
            <a:fld id="{5752550F-F4BD-4E5C-B417-923E68A35B41}" type="slidenum">
              <a:rPr lang="ko-KR" altLang="en-US" smtClean="0"/>
              <a:pPr>
                <a:defRPr/>
              </a:pPr>
              <a:t>‹#›</a:t>
            </a:fld>
            <a:endParaRPr lang="ko-KR" altLang="en-US"/>
          </a:p>
        </p:txBody>
      </p:sp>
      <p:sp>
        <p:nvSpPr>
          <p:cNvPr id="10" name="내용 개체 틀 9"/>
          <p:cNvSpPr>
            <a:spLocks noGrp="1"/>
          </p:cNvSpPr>
          <p:nvPr>
            <p:ph sz="half" idx="2"/>
          </p:nvPr>
        </p:nvSpPr>
        <p:spPr bwMode="invGray">
          <a:xfrm>
            <a:off x="500038" y="1500174"/>
            <a:ext cx="4000529" cy="3786214"/>
          </a:xfrm>
          <a:prstGeom prst="roundRect">
            <a:avLst>
              <a:gd name="adj" fmla="val 5345"/>
            </a:avLst>
          </a:prstGeom>
          <a:gradFill flip="none" rotWithShape="1">
            <a:gsLst>
              <a:gs pos="0">
                <a:schemeClr val="accent1">
                  <a:shade val="75000"/>
                  <a:alpha val="50000"/>
                </a:schemeClr>
              </a:gs>
              <a:gs pos="100000">
                <a:schemeClr val="accent1">
                  <a:shade val="75000"/>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3" name="텍스트 개체 틀 2"/>
          <p:cNvSpPr>
            <a:spLocks noGrp="1"/>
          </p:cNvSpPr>
          <p:nvPr>
            <p:ph type="body" idx="1"/>
          </p:nvPr>
        </p:nvSpPr>
        <p:spPr bwMode="ltGray">
          <a:xfrm>
            <a:off x="500038" y="5429264"/>
            <a:ext cx="4005072"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ko-KR" altLang="en-US" smtClean="0"/>
              <a:t>마스터 텍스트 스타일을 편집합니다</a:t>
            </a:r>
          </a:p>
        </p:txBody>
      </p:sp>
      <p:sp>
        <p:nvSpPr>
          <p:cNvPr id="12" name="내용 개체 틀 11"/>
          <p:cNvSpPr>
            <a:spLocks noGrp="1"/>
          </p:cNvSpPr>
          <p:nvPr>
            <p:ph sz="half" idx="4"/>
          </p:nvPr>
        </p:nvSpPr>
        <p:spPr bwMode="invGray">
          <a:xfrm>
            <a:off x="4716932" y="1500174"/>
            <a:ext cx="4000529" cy="3786214"/>
          </a:xfrm>
          <a:prstGeom prst="roundRect">
            <a:avLst>
              <a:gd name="adj" fmla="val 5345"/>
            </a:avLst>
          </a:prstGeom>
          <a:gradFill flip="none" rotWithShape="1">
            <a:gsLst>
              <a:gs pos="0">
                <a:schemeClr val="accent2">
                  <a:shade val="75000"/>
                  <a:alpha val="50000"/>
                </a:schemeClr>
              </a:gs>
              <a:gs pos="100000">
                <a:schemeClr val="accent2">
                  <a:tint val="20000"/>
                  <a:alpha val="50000"/>
                </a:schemeClr>
              </a:gs>
            </a:gsLst>
            <a:lin ang="13500000" scaled="1"/>
            <a:tileRect/>
          </a:gradFill>
          <a:effectLst/>
          <a:scene3d>
            <a:camera prst="orthographicFront"/>
            <a:lightRig rig="glow" dir="t">
              <a:rot lat="0" lon="0" rev="4800000"/>
            </a:lightRig>
          </a:scene3d>
          <a:sp3d extrusionH="12700" contourW="12700" prstMaterial="powder">
            <a:bevelT h="12700"/>
            <a:bevelB h="50800"/>
            <a:contourClr>
              <a:schemeClr val="bg2"/>
            </a:contourClr>
          </a:sp3d>
        </p:spPr>
        <p:txBody>
          <a:bodyPr/>
          <a:lstStyle>
            <a:lvl1pPr>
              <a:defRPr sz="2800">
                <a:solidFill>
                  <a:schemeClr val="tx1">
                    <a:tint val="95000"/>
                  </a:schemeClr>
                </a:solidFill>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텍스트 개체 틀 4"/>
          <p:cNvSpPr>
            <a:spLocks noGrp="1"/>
          </p:cNvSpPr>
          <p:nvPr>
            <p:ph type="body" sz="quarter" idx="3"/>
          </p:nvPr>
        </p:nvSpPr>
        <p:spPr bwMode="ltGray">
          <a:xfrm>
            <a:off x="4714876" y="5429264"/>
            <a:ext cx="4000528" cy="714380"/>
          </a:xfrm>
          <a:prstGeom prst="roundRect">
            <a:avLst>
              <a:gd name="adj" fmla="val 16667"/>
            </a:avLst>
          </a:prstGeom>
          <a:noFill/>
          <a:ln>
            <a:noFill/>
          </a:ln>
          <a:effectLst/>
        </p:spPr>
        <p:txBody>
          <a:bodyPr anchor="ctr"/>
          <a:lstStyle>
            <a:lvl1pPr marL="0" indent="0" algn="ctr">
              <a:buNone/>
              <a:defRPr sz="2400" b="0">
                <a:solidFill>
                  <a:schemeClr val="tx1"/>
                </a:solidFill>
              </a:defRPr>
            </a:lvl1pPr>
            <a:lvl2pPr marL="457200" indent="0" algn="ctr">
              <a:buNone/>
              <a:defRPr sz="2000" b="0">
                <a:solidFill>
                  <a:schemeClr val="tx1"/>
                </a:solidFill>
              </a:defRPr>
            </a:lvl2pPr>
            <a:lvl3pPr marL="914400" indent="0" algn="ctr">
              <a:buNone/>
              <a:defRPr sz="1800" b="0">
                <a:solidFill>
                  <a:schemeClr val="tx1"/>
                </a:solidFill>
              </a:defRPr>
            </a:lvl3pPr>
            <a:lvl4pPr marL="1371600" indent="0" algn="ctr">
              <a:buNone/>
              <a:defRPr sz="1600" b="0">
                <a:solidFill>
                  <a:schemeClr val="tx1"/>
                </a:solidFill>
              </a:defRPr>
            </a:lvl4pPr>
            <a:lvl5pPr marL="1828800" indent="0" algn="ctr">
              <a:buNone/>
              <a:defRPr sz="1600" b="0">
                <a:solidFill>
                  <a:schemeClr val="tx1"/>
                </a:solidFill>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ko-KR" altLang="en-US" smtClean="0"/>
              <a:t>마스터 텍스트 스타일을 편집합니다</a:t>
            </a:r>
          </a:p>
        </p:txBody>
      </p:sp>
      <p:sp>
        <p:nvSpPr>
          <p:cNvPr id="11" name="직사각형 10"/>
          <p:cNvSpPr/>
          <p:nvPr/>
        </p:nvSpPr>
        <p:spPr>
          <a:xfrm>
            <a:off x="0" y="4"/>
            <a:ext cx="285720"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13" name="직사각형 12"/>
          <p:cNvSpPr/>
          <p:nvPr/>
        </p:nvSpPr>
        <p:spPr>
          <a:xfrm>
            <a:off x="8859915" y="4"/>
            <a:ext cx="285720"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6" name="직사각형 5"/>
          <p:cNvSpPr/>
          <p:nvPr/>
        </p:nvSpPr>
        <p:spPr>
          <a:xfrm>
            <a:off x="428596" y="6"/>
            <a:ext cx="8286808"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1"/>
          <p:cNvSpPr>
            <a:spLocks noGrp="1"/>
          </p:cNvSpPr>
          <p:nvPr>
            <p:ph type="title"/>
          </p:nvPr>
        </p:nvSpPr>
        <p:spPr>
          <a:xfrm>
            <a:off x="500034" y="428604"/>
            <a:ext cx="8186766" cy="1143000"/>
          </a:xfrm>
        </p:spPr>
        <p:txBody>
          <a:bodyPr/>
          <a:lstStyle>
            <a:lvl1pPr algn="l">
              <a:defRPr b="0"/>
            </a:lvl1pPr>
          </a:lstStyle>
          <a:p>
            <a:r>
              <a:rPr kumimoji="0" lang="ko-KR" altLang="en-US" smtClean="0"/>
              <a:t>마스터 제목 스타일 편집</a:t>
            </a:r>
            <a:endParaRPr kumimoji="0" lang="en-US"/>
          </a:p>
        </p:txBody>
      </p:sp>
      <p:sp>
        <p:nvSpPr>
          <p:cNvPr id="3" name="날짜 개체 틀 2"/>
          <p:cNvSpPr>
            <a:spLocks noGrp="1"/>
          </p:cNvSpPr>
          <p:nvPr>
            <p:ph type="dt" sz="half" idx="10"/>
          </p:nvPr>
        </p:nvSpPr>
        <p:spPr/>
        <p:txBody>
          <a:bodyPr/>
          <a:lstStyle/>
          <a:p>
            <a:pPr>
              <a:defRPr/>
            </a:pPr>
            <a:fld id="{0EBE778A-A828-44DF-829D-1E9E0FD53E01}" type="datetimeFigureOut">
              <a:rPr lang="ko-KR" altLang="en-US" smtClean="0"/>
              <a:pPr>
                <a:defRPr/>
              </a:pPr>
              <a:t>2009-07-06</a:t>
            </a:fld>
            <a:endParaRPr lang="ko-KR" altLang="en-US"/>
          </a:p>
        </p:txBody>
      </p:sp>
      <p:sp>
        <p:nvSpPr>
          <p:cNvPr id="4" name="바닥글 개체 틀 3"/>
          <p:cNvSpPr>
            <a:spLocks noGrp="1"/>
          </p:cNvSpPr>
          <p:nvPr>
            <p:ph type="ftr" sz="quarter" idx="11"/>
          </p:nvPr>
        </p:nvSpPr>
        <p:spPr/>
        <p:txBody>
          <a:bodyPr/>
          <a:lstStyle/>
          <a:p>
            <a:pPr>
              <a:defRPr/>
            </a:pPr>
            <a:endParaRPr lang="ko-KR" altLang="en-US"/>
          </a:p>
        </p:txBody>
      </p:sp>
      <p:sp>
        <p:nvSpPr>
          <p:cNvPr id="5" name="슬라이드 번호 개체 틀 4"/>
          <p:cNvSpPr>
            <a:spLocks noGrp="1"/>
          </p:cNvSpPr>
          <p:nvPr>
            <p:ph type="sldNum" sz="quarter" idx="12"/>
          </p:nvPr>
        </p:nvSpPr>
        <p:spPr/>
        <p:txBody>
          <a:bodyPr/>
          <a:lstStyle/>
          <a:p>
            <a:pPr>
              <a:defRPr/>
            </a:pPr>
            <a:fld id="{5023D5DB-B8FA-4071-BF62-647CAF8FF081}" type="slidenum">
              <a:rPr lang="ko-KR" altLang="en-US" smtClean="0"/>
              <a:pPr>
                <a:defRPr/>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pPr>
              <a:defRPr/>
            </a:pPr>
            <a:fld id="{959ED332-09B1-44D4-8BDD-363C0D51016E}" type="datetimeFigureOut">
              <a:rPr lang="ko-KR" altLang="en-US" smtClean="0"/>
              <a:pPr>
                <a:defRPr/>
              </a:pPr>
              <a:t>2009-07-06</a:t>
            </a:fld>
            <a:endParaRPr lang="ko-KR" altLang="en-US"/>
          </a:p>
        </p:txBody>
      </p:sp>
      <p:sp>
        <p:nvSpPr>
          <p:cNvPr id="3" name="바닥글 개체 틀 2"/>
          <p:cNvSpPr>
            <a:spLocks noGrp="1"/>
          </p:cNvSpPr>
          <p:nvPr>
            <p:ph type="ftr" sz="quarter" idx="11"/>
          </p:nvPr>
        </p:nvSpPr>
        <p:spPr/>
        <p:txBody>
          <a:bodyPr/>
          <a:lstStyle/>
          <a:p>
            <a:pPr>
              <a:defRPr/>
            </a:pPr>
            <a:endParaRPr lang="ko-KR" altLang="en-US"/>
          </a:p>
        </p:txBody>
      </p:sp>
      <p:sp>
        <p:nvSpPr>
          <p:cNvPr id="4" name="슬라이드 번호 개체 틀 3"/>
          <p:cNvSpPr>
            <a:spLocks noGrp="1"/>
          </p:cNvSpPr>
          <p:nvPr>
            <p:ph type="sldNum" sz="quarter" idx="12"/>
          </p:nvPr>
        </p:nvSpPr>
        <p:spPr/>
        <p:txBody>
          <a:bodyPr/>
          <a:lstStyle/>
          <a:p>
            <a:pPr>
              <a:defRPr/>
            </a:pPr>
            <a:fld id="{6B5C7F49-9546-4168-96A7-3510AE8A9772}" type="slidenum">
              <a:rPr lang="ko-KR" altLang="en-US" smtClean="0"/>
              <a:pPr>
                <a:defRPr/>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bg>
      <p:bgRef idx="1002">
        <a:schemeClr val="bg1"/>
      </p:bgRef>
    </p:bg>
    <p:spTree>
      <p:nvGrpSpPr>
        <p:cNvPr id="1" name=""/>
        <p:cNvGrpSpPr/>
        <p:nvPr/>
      </p:nvGrpSpPr>
      <p:grpSpPr>
        <a:xfrm>
          <a:off x="0" y="0"/>
          <a:ext cx="0" cy="0"/>
          <a:chOff x="0" y="0"/>
          <a:chExt cx="0" cy="0"/>
        </a:xfrm>
      </p:grpSpPr>
      <p:sp>
        <p:nvSpPr>
          <p:cNvPr id="12" name="직사각형 11"/>
          <p:cNvSpPr/>
          <p:nvPr/>
        </p:nvSpPr>
        <p:spPr bwMode="invGray">
          <a:xfrm>
            <a:off x="285720" y="263808"/>
            <a:ext cx="8858280" cy="664862"/>
          </a:xfrm>
          <a:prstGeom prst="rect">
            <a:avLst/>
          </a:prstGeom>
          <a:solidFill>
            <a:schemeClr val="tx1">
              <a:tint val="95000"/>
              <a:alpha val="69804"/>
            </a:scheme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1"/>
          <p:cNvSpPr>
            <a:spLocks noGrp="1"/>
          </p:cNvSpPr>
          <p:nvPr>
            <p:ph type="title"/>
          </p:nvPr>
        </p:nvSpPr>
        <p:spPr bwMode="invGray">
          <a:xfrm>
            <a:off x="500034" y="285728"/>
            <a:ext cx="8143932" cy="642942"/>
          </a:xfrm>
          <a:noFill/>
        </p:spPr>
        <p:txBody>
          <a:bodyPr anchor="b">
            <a:noAutofit/>
          </a:bodyPr>
          <a:lstStyle>
            <a:lvl1pPr algn="l">
              <a:defRPr sz="2800" b="1">
                <a:ln w="9525" cmpd="sng">
                  <a:noFill/>
                </a:ln>
                <a:solidFill>
                  <a:schemeClr val="bg1"/>
                </a:solidFill>
                <a:effectLst>
                  <a:outerShdw blurRad="44450" dist="25400" dir="2700000" algn="tl" rotWithShape="0">
                    <a:schemeClr val="tx1">
                      <a:alpha val="51000"/>
                    </a:schemeClr>
                  </a:outerShdw>
                </a:effectLst>
              </a:defRPr>
            </a:lvl1pPr>
          </a:lstStyle>
          <a:p>
            <a:r>
              <a:rPr kumimoji="0" lang="ko-KR" altLang="en-US" smtClean="0"/>
              <a:t>마스터 제목 스타일 편집</a:t>
            </a:r>
            <a:endParaRPr kumimoji="0" lang="en-US"/>
          </a:p>
        </p:txBody>
      </p:sp>
      <p:sp>
        <p:nvSpPr>
          <p:cNvPr id="4" name="텍스트 개체 틀 3"/>
          <p:cNvSpPr>
            <a:spLocks noGrp="1"/>
          </p:cNvSpPr>
          <p:nvPr>
            <p:ph type="body" sz="half" idx="2"/>
          </p:nvPr>
        </p:nvSpPr>
        <p:spPr>
          <a:xfrm>
            <a:off x="500034" y="1006230"/>
            <a:ext cx="2214578" cy="5351729"/>
          </a:xfrm>
        </p:spPr>
        <p:txBody>
          <a:bodyPr/>
          <a:lstStyle>
            <a:lvl1pPr marL="0" indent="0">
              <a:buNone/>
              <a:defRPr sz="1600"/>
            </a:lvl1pPr>
            <a:lvl2pPr marL="457200" indent="0">
              <a:buNone/>
              <a:defRPr sz="14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pPr>
              <a:defRPr/>
            </a:pPr>
            <a:fld id="{7E1F74C0-9A5A-46EB-84A4-EF7D3ABE7811}" type="datetimeFigureOut">
              <a:rPr lang="ko-KR" altLang="en-US" smtClean="0"/>
              <a:pPr>
                <a:defRPr/>
              </a:pPr>
              <a:t>2009-07-06</a:t>
            </a:fld>
            <a:endParaRPr lang="ko-KR" altLang="en-US"/>
          </a:p>
        </p:txBody>
      </p:sp>
      <p:sp>
        <p:nvSpPr>
          <p:cNvPr id="6" name="바닥글 개체 틀 5"/>
          <p:cNvSpPr>
            <a:spLocks noGrp="1"/>
          </p:cNvSpPr>
          <p:nvPr>
            <p:ph type="ftr" sz="quarter" idx="11"/>
          </p:nvPr>
        </p:nvSpPr>
        <p:spPr/>
        <p:txBody>
          <a:bodyPr/>
          <a:lstStyle/>
          <a:p>
            <a:pPr>
              <a:defRPr/>
            </a:pPr>
            <a:endParaRPr lang="ko-KR" altLang="en-US"/>
          </a:p>
        </p:txBody>
      </p:sp>
      <p:sp>
        <p:nvSpPr>
          <p:cNvPr id="7" name="슬라이드 번호 개체 틀 6"/>
          <p:cNvSpPr>
            <a:spLocks noGrp="1"/>
          </p:cNvSpPr>
          <p:nvPr>
            <p:ph type="sldNum" sz="quarter" idx="12"/>
          </p:nvPr>
        </p:nvSpPr>
        <p:spPr/>
        <p:txBody>
          <a:bodyPr/>
          <a:lstStyle/>
          <a:p>
            <a:pPr>
              <a:defRPr/>
            </a:pPr>
            <a:fld id="{25F2D9E7-7821-4A7A-AC28-CEE95543394A}" type="slidenum">
              <a:rPr lang="ko-KR" altLang="en-US" smtClean="0"/>
              <a:pPr>
                <a:defRPr/>
              </a:pPr>
              <a:t>‹#›</a:t>
            </a:fld>
            <a:endParaRPr lang="ko-KR" altLang="en-US"/>
          </a:p>
        </p:txBody>
      </p:sp>
      <p:sp>
        <p:nvSpPr>
          <p:cNvPr id="15" name="내용 개체 틀 14"/>
          <p:cNvSpPr>
            <a:spLocks noGrp="1"/>
          </p:cNvSpPr>
          <p:nvPr>
            <p:ph sz="quarter" idx="1"/>
          </p:nvPr>
        </p:nvSpPr>
        <p:spPr>
          <a:xfrm>
            <a:off x="2786064" y="1000108"/>
            <a:ext cx="5857875" cy="5357830"/>
          </a:xfrm>
        </p:spPr>
        <p:txBody>
          <a:bodyPr/>
          <a:lstStyle>
            <a:lvl1pPr>
              <a:defRPr sz="2800"/>
            </a:lvl1pPr>
            <a:lvl2pPr>
              <a:defRPr sz="2600"/>
            </a:lvl2pPr>
            <a:lvl3pPr>
              <a:defRPr sz="2400"/>
            </a:lvl3pPr>
            <a:lvl4pPr>
              <a:defRPr sz="2000"/>
            </a:lvl4pPr>
            <a:lvl5pPr>
              <a:defRPr sz="1800"/>
            </a:lvl5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9" name="직사각형 8"/>
          <p:cNvSpPr/>
          <p:nvPr/>
        </p:nvSpPr>
        <p:spPr>
          <a:xfrm>
            <a:off x="0" y="4"/>
            <a:ext cx="285720" cy="6857997"/>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9" name="직사각형 8"/>
          <p:cNvSpPr/>
          <p:nvPr/>
        </p:nvSpPr>
        <p:spPr>
          <a:xfrm>
            <a:off x="0" y="3571876"/>
            <a:ext cx="9144000" cy="3286126"/>
          </a:xfrm>
          <a:prstGeom prst="rect">
            <a:avLst/>
          </a:prstGeom>
          <a:solidFill>
            <a:srgbClr val="FFFFFF">
              <a:alpha val="30196"/>
            </a:srgbClr>
          </a:solidFill>
          <a:ln w="15875" cap="sq"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1"/>
          <p:cNvSpPr>
            <a:spLocks noGrp="1"/>
          </p:cNvSpPr>
          <p:nvPr>
            <p:ph type="title"/>
          </p:nvPr>
        </p:nvSpPr>
        <p:spPr>
          <a:xfrm>
            <a:off x="500034" y="3571876"/>
            <a:ext cx="3286148" cy="1138242"/>
          </a:xfrm>
        </p:spPr>
        <p:txBody>
          <a:bodyPr anchor="b"/>
          <a:lstStyle>
            <a:lvl1pPr algn="l">
              <a:defRPr sz="2000" b="1"/>
            </a:lvl1pPr>
          </a:lstStyle>
          <a:p>
            <a:r>
              <a:rPr kumimoji="0" lang="ko-KR" altLang="en-US" smtClean="0"/>
              <a:t>마스터 제목 스타일 편집</a:t>
            </a:r>
            <a:endParaRPr kumimoji="0" lang="en-US"/>
          </a:p>
        </p:txBody>
      </p:sp>
      <p:sp>
        <p:nvSpPr>
          <p:cNvPr id="4" name="텍스트 개체 틀 3"/>
          <p:cNvSpPr>
            <a:spLocks noGrp="1"/>
          </p:cNvSpPr>
          <p:nvPr>
            <p:ph type="body" sz="half" idx="2"/>
          </p:nvPr>
        </p:nvSpPr>
        <p:spPr>
          <a:xfrm>
            <a:off x="500034" y="4714884"/>
            <a:ext cx="3286148" cy="1143008"/>
          </a:xfrm>
        </p:spPr>
        <p:txBody>
          <a:bodyPr/>
          <a:lstStyle>
            <a:lvl1pPr marL="0" indent="0">
              <a:buNone/>
              <a:defRPr sz="1600"/>
            </a:lvl1pPr>
            <a:lvl2pPr marL="457200" indent="0">
              <a:buNone/>
              <a:defRPr sz="1400"/>
            </a:lvl2pPr>
            <a:lvl3pPr marL="914400" indent="0">
              <a:buNone/>
              <a:defRPr sz="1400"/>
            </a:lvl3pPr>
            <a:lvl4pPr marL="1371600" indent="0">
              <a:buNone/>
              <a:defRPr sz="1200"/>
            </a:lvl4pPr>
            <a:lvl5pPr marL="1828800" indent="0">
              <a:buNone/>
              <a:defRPr sz="12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ko-KR" altLang="en-US" smtClean="0"/>
              <a:t>마스터 텍스트 스타일을 편집합니다</a:t>
            </a:r>
          </a:p>
          <a:p>
            <a:pPr lvl="1" eaLnBrk="1" latinLnBrk="0" hangingPunct="1"/>
            <a:r>
              <a:rPr lang="ko-KR" altLang="en-US" smtClean="0"/>
              <a:t>둘째 수준</a:t>
            </a:r>
          </a:p>
          <a:p>
            <a:pPr lvl="2" eaLnBrk="1" latinLnBrk="0" hangingPunct="1"/>
            <a:r>
              <a:rPr lang="ko-KR" altLang="en-US" smtClean="0"/>
              <a:t>셋째 수준</a:t>
            </a:r>
          </a:p>
          <a:p>
            <a:pPr lvl="3" eaLnBrk="1" latinLnBrk="0" hangingPunct="1"/>
            <a:r>
              <a:rPr lang="ko-KR" altLang="en-US" smtClean="0"/>
              <a:t>넷째 수준</a:t>
            </a:r>
          </a:p>
          <a:p>
            <a:pPr lvl="4" eaLnBrk="1" latinLnBrk="0" hangingPunct="1"/>
            <a:r>
              <a:rPr lang="ko-KR" altLang="en-US" smtClean="0"/>
              <a:t>다섯째 수준</a:t>
            </a:r>
            <a:endParaRPr kumimoji="0" lang="en-US"/>
          </a:p>
        </p:txBody>
      </p:sp>
      <p:sp>
        <p:nvSpPr>
          <p:cNvPr id="5" name="날짜 개체 틀 4"/>
          <p:cNvSpPr>
            <a:spLocks noGrp="1"/>
          </p:cNvSpPr>
          <p:nvPr>
            <p:ph type="dt" sz="half" idx="10"/>
          </p:nvPr>
        </p:nvSpPr>
        <p:spPr/>
        <p:txBody>
          <a:bodyPr/>
          <a:lstStyle/>
          <a:p>
            <a:pPr>
              <a:defRPr/>
            </a:pPr>
            <a:fld id="{24B39290-9C8B-4C9F-9BD6-FB2D21D81270}" type="datetimeFigureOut">
              <a:rPr lang="ko-KR" altLang="en-US" smtClean="0"/>
              <a:pPr>
                <a:defRPr/>
              </a:pPr>
              <a:t>2009-07-06</a:t>
            </a:fld>
            <a:endParaRPr lang="ko-KR" altLang="en-US"/>
          </a:p>
        </p:txBody>
      </p:sp>
      <p:sp>
        <p:nvSpPr>
          <p:cNvPr id="6" name="바닥글 개체 틀 5"/>
          <p:cNvSpPr>
            <a:spLocks noGrp="1"/>
          </p:cNvSpPr>
          <p:nvPr>
            <p:ph type="ftr" sz="quarter" idx="11"/>
          </p:nvPr>
        </p:nvSpPr>
        <p:spPr>
          <a:xfrm>
            <a:off x="3124200" y="6572272"/>
            <a:ext cx="2895600" cy="297750"/>
          </a:xfrm>
        </p:spPr>
        <p:txBody>
          <a:bodyPr/>
          <a:lstStyle/>
          <a:p>
            <a:pPr>
              <a:defRPr/>
            </a:pPr>
            <a:endParaRPr lang="ko-KR" altLang="en-US"/>
          </a:p>
        </p:txBody>
      </p:sp>
      <p:sp>
        <p:nvSpPr>
          <p:cNvPr id="7" name="슬라이드 번호 개체 틀 6"/>
          <p:cNvSpPr>
            <a:spLocks noGrp="1"/>
          </p:cNvSpPr>
          <p:nvPr>
            <p:ph type="sldNum" sz="quarter" idx="12"/>
          </p:nvPr>
        </p:nvSpPr>
        <p:spPr/>
        <p:txBody>
          <a:bodyPr/>
          <a:lstStyle/>
          <a:p>
            <a:pPr>
              <a:defRPr/>
            </a:pPr>
            <a:fld id="{159B7C7E-948F-4E47-9C84-3F8E511B1BA7}" type="slidenum">
              <a:rPr lang="ko-KR" altLang="en-US" smtClean="0"/>
              <a:pPr>
                <a:defRPr/>
              </a:pPr>
              <a:t>‹#›</a:t>
            </a:fld>
            <a:endParaRPr lang="ko-KR" altLang="en-US"/>
          </a:p>
        </p:txBody>
      </p:sp>
      <p:sp>
        <p:nvSpPr>
          <p:cNvPr id="8" name="그림 개체 틀 7"/>
          <p:cNvSpPr>
            <a:spLocks noGrp="1"/>
          </p:cNvSpPr>
          <p:nvPr>
            <p:ph type="pic" idx="1"/>
          </p:nvPr>
        </p:nvSpPr>
        <p:spPr>
          <a:xfrm>
            <a:off x="4000496" y="1071546"/>
            <a:ext cx="4214842" cy="4714908"/>
          </a:xfrm>
          <a:solidFill>
            <a:schemeClr val="tx2"/>
          </a:solidFill>
          <a:ln w="152400" cap="rnd">
            <a:solidFill>
              <a:srgbClr val="FFFFFF"/>
            </a:solidFill>
            <a:round/>
          </a:ln>
          <a:effectLst>
            <a:outerShdw blurRad="50800" dist="50800" dir="2700000" algn="tl" rotWithShape="0">
              <a:srgbClr val="000000">
                <a:alpha val="43137"/>
              </a:srgbClr>
            </a:outerShdw>
          </a:effectLst>
          <a:scene3d>
            <a:camera prst="orthographicFront"/>
            <a:lightRig rig="twoPt" dir="t">
              <a:rot lat="0" lon="0" rev="10800000"/>
            </a:lightRig>
          </a:scene3d>
          <a:sp3d contourW="6350">
            <a:bevelT w="50800" h="16510"/>
            <a:contourClr>
              <a:srgbClr val="C0C0C0"/>
            </a:contourClr>
          </a:sp3d>
        </p:spPr>
        <p:txBody>
          <a:bodyPr/>
          <a:lstStyle>
            <a:lvl1pPr marL="0" indent="0">
              <a:buNone/>
              <a:defRPr sz="3200">
                <a:solidFill>
                  <a:schemeClr val="tx2">
                    <a:tint val="10000"/>
                  </a:schemeClr>
                </a:solidFill>
                <a:effectLst>
                  <a:outerShdw blurRad="50800" dist="50800" dir="5400000" algn="tl" rotWithShape="0">
                    <a:srgbClr val="000000">
                      <a:alpha val="58000"/>
                    </a:srgbClr>
                  </a:outerShdw>
                </a:effectLs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ko-KR" altLang="en-US" smtClean="0"/>
              <a:t>그림을 추가하려면 아이콘을 클릭하십시오</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8" name="직사각형 27"/>
          <p:cNvSpPr/>
          <p:nvPr/>
        </p:nvSpPr>
        <p:spPr>
          <a:xfrm>
            <a:off x="0" y="6572272"/>
            <a:ext cx="9144000" cy="285728"/>
          </a:xfrm>
          <a:prstGeom prst="rect">
            <a:avLst/>
          </a:prstGeom>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8" name="직사각형 7"/>
          <p:cNvSpPr/>
          <p:nvPr/>
        </p:nvSpPr>
        <p:spPr>
          <a:xfrm>
            <a:off x="0" y="2380"/>
            <a:ext cx="9144000" cy="283348"/>
          </a:xfrm>
          <a:prstGeom prst="rect">
            <a:avLst/>
          </a:prstGeom>
          <a:solidFill>
            <a:schemeClr val="accent4"/>
          </a:solidFill>
          <a:ln w="15875"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ko-KR" altLang="en-US"/>
          </a:p>
        </p:txBody>
      </p:sp>
      <p:sp>
        <p:nvSpPr>
          <p:cNvPr id="2" name="제목 개체 틀 1"/>
          <p:cNvSpPr>
            <a:spLocks noGrp="1"/>
          </p:cNvSpPr>
          <p:nvPr>
            <p:ph type="title"/>
          </p:nvPr>
        </p:nvSpPr>
        <p:spPr>
          <a:xfrm>
            <a:off x="312353" y="274638"/>
            <a:ext cx="8545927" cy="1143000"/>
          </a:xfrm>
          <a:prstGeom prst="rect">
            <a:avLst/>
          </a:prstGeom>
        </p:spPr>
        <p:txBody>
          <a:bodyPr vert="horz" rtlCol="0" anchor="ctr">
            <a:normAutofit/>
          </a:bodyPr>
          <a:lstStyle/>
          <a:p>
            <a:r>
              <a:rPr kumimoji="0" lang="ko-KR" altLang="en-US" smtClean="0"/>
              <a:t>마스터 제목 스타일 편집</a:t>
            </a:r>
            <a:endParaRPr kumimoji="0" lang="en-US"/>
          </a:p>
        </p:txBody>
      </p:sp>
      <p:sp>
        <p:nvSpPr>
          <p:cNvPr id="3" name="텍스트 개체 틀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ko-KR" altLang="en-US" smtClean="0"/>
              <a:t>마스터 텍스트 스타일을 편집합니다</a:t>
            </a:r>
          </a:p>
          <a:p>
            <a:pPr lvl="1" eaLnBrk="1" latinLnBrk="0" hangingPunct="1"/>
            <a:r>
              <a:rPr kumimoji="0" lang="ko-KR" altLang="en-US" smtClean="0"/>
              <a:t>둘째 수준</a:t>
            </a:r>
          </a:p>
          <a:p>
            <a:pPr lvl="2" eaLnBrk="1" latinLnBrk="0" hangingPunct="1"/>
            <a:r>
              <a:rPr kumimoji="0" lang="ko-KR" altLang="en-US" smtClean="0"/>
              <a:t>셋째 수준</a:t>
            </a:r>
          </a:p>
          <a:p>
            <a:pPr lvl="3" eaLnBrk="1" latinLnBrk="0" hangingPunct="1"/>
            <a:r>
              <a:rPr kumimoji="0" lang="ko-KR" altLang="en-US" smtClean="0"/>
              <a:t>넷째 수준</a:t>
            </a:r>
          </a:p>
          <a:p>
            <a:pPr lvl="4" eaLnBrk="1" latinLnBrk="0" hangingPunct="1"/>
            <a:r>
              <a:rPr kumimoji="0" lang="ko-KR" altLang="en-US" smtClean="0"/>
              <a:t>다섯째 수준</a:t>
            </a:r>
            <a:endParaRPr kumimoji="0" lang="en-US"/>
          </a:p>
        </p:txBody>
      </p:sp>
      <p:sp>
        <p:nvSpPr>
          <p:cNvPr id="4" name="날짜 개체 틀 3"/>
          <p:cNvSpPr>
            <a:spLocks noGrp="1"/>
          </p:cNvSpPr>
          <p:nvPr>
            <p:ph type="dt" sz="half" idx="2"/>
          </p:nvPr>
        </p:nvSpPr>
        <p:spPr>
          <a:xfrm>
            <a:off x="457200" y="6572272"/>
            <a:ext cx="2133600" cy="285752"/>
          </a:xfrm>
          <a:prstGeom prst="rect">
            <a:avLst/>
          </a:prstGeom>
        </p:spPr>
        <p:txBody>
          <a:bodyPr vert="horz" rtlCol="0" anchor="ctr"/>
          <a:lstStyle>
            <a:lvl1pPr algn="l" eaLnBrk="1" latinLnBrk="0" hangingPunct="1">
              <a:defRPr kumimoji="0" sz="1200">
                <a:solidFill>
                  <a:schemeClr val="tx1"/>
                </a:solidFill>
              </a:defRPr>
            </a:lvl1pPr>
          </a:lstStyle>
          <a:p>
            <a:pPr>
              <a:defRPr/>
            </a:pPr>
            <a:fld id="{B1E1B1A0-D7A7-474B-B3D6-9F36936565D7}" type="datetimeFigureOut">
              <a:rPr lang="ko-KR" altLang="en-US" smtClean="0"/>
              <a:pPr>
                <a:defRPr/>
              </a:pPr>
              <a:t>2009-07-06</a:t>
            </a:fld>
            <a:endParaRPr lang="ko-KR" altLang="en-US"/>
          </a:p>
        </p:txBody>
      </p:sp>
      <p:sp>
        <p:nvSpPr>
          <p:cNvPr id="5" name="바닥글 개체 틀 4"/>
          <p:cNvSpPr>
            <a:spLocks noGrp="1"/>
          </p:cNvSpPr>
          <p:nvPr>
            <p:ph type="ftr" sz="quarter" idx="3"/>
          </p:nvPr>
        </p:nvSpPr>
        <p:spPr>
          <a:xfrm>
            <a:off x="3124200" y="6572272"/>
            <a:ext cx="2895600" cy="285752"/>
          </a:xfrm>
          <a:prstGeom prst="rect">
            <a:avLst/>
          </a:prstGeom>
        </p:spPr>
        <p:txBody>
          <a:bodyPr vert="horz" rtlCol="0" anchor="ctr"/>
          <a:lstStyle>
            <a:lvl1pPr algn="ctr" eaLnBrk="1" latinLnBrk="0" hangingPunct="1">
              <a:defRPr kumimoji="0" sz="1200">
                <a:solidFill>
                  <a:schemeClr val="tx1"/>
                </a:solidFill>
              </a:defRPr>
            </a:lvl1pPr>
          </a:lstStyle>
          <a:p>
            <a:pPr>
              <a:defRPr/>
            </a:pPr>
            <a:endParaRPr lang="ko-KR" altLang="en-US"/>
          </a:p>
        </p:txBody>
      </p:sp>
      <p:sp>
        <p:nvSpPr>
          <p:cNvPr id="6" name="슬라이드 번호 개체 틀 5"/>
          <p:cNvSpPr>
            <a:spLocks noGrp="1"/>
          </p:cNvSpPr>
          <p:nvPr>
            <p:ph type="sldNum" sz="quarter" idx="4"/>
          </p:nvPr>
        </p:nvSpPr>
        <p:spPr>
          <a:xfrm>
            <a:off x="6553200" y="6572272"/>
            <a:ext cx="2133600" cy="285752"/>
          </a:xfrm>
          <a:prstGeom prst="rect">
            <a:avLst/>
          </a:prstGeom>
        </p:spPr>
        <p:txBody>
          <a:bodyPr vert="horz" rtlCol="0" anchor="ctr"/>
          <a:lstStyle>
            <a:lvl1pPr algn="r" eaLnBrk="1" latinLnBrk="0" hangingPunct="1">
              <a:defRPr kumimoji="0" sz="1200">
                <a:solidFill>
                  <a:schemeClr val="tx1"/>
                </a:solidFill>
              </a:defRPr>
            </a:lvl1pPr>
          </a:lstStyle>
          <a:p>
            <a:pPr>
              <a:defRPr/>
            </a:pPr>
            <a:fld id="{5902A90C-A14F-41A0-925B-E96DDC931982}" type="slidenum">
              <a:rPr lang="ko-KR" altLang="en-US" smtClean="0"/>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rtl="0" eaLnBrk="1" latinLnBrk="1" hangingPunct="1">
        <a:spcBef>
          <a:spcPct val="0"/>
        </a:spcBef>
        <a:buNone/>
        <a:defRPr kumimoji="0" sz="4400" b="0" kern="1200" spc="100" dirty="0">
          <a:ln w="18000">
            <a:noFill/>
            <a:prstDash val="solid"/>
          </a:ln>
          <a:solidFill>
            <a:schemeClr val="tx1"/>
          </a:solidFill>
          <a:effectLst>
            <a:outerShdw blurRad="44450" dist="25400" dir="2700000" algn="tl" rotWithShape="0">
              <a:schemeClr val="bg1">
                <a:alpha val="51000"/>
              </a:schemeClr>
            </a:outerShdw>
          </a:effectLst>
          <a:latin typeface="+mj-lt"/>
          <a:ea typeface="+mj-ea"/>
          <a:cs typeface="+mj-cs"/>
        </a:defRPr>
      </a:lvl1pPr>
      <a:lvl2pPr eaLnBrk="1" latinLnBrk="1" hangingPunct="1">
        <a:defRPr kumimoji="0">
          <a:solidFill>
            <a:schemeClr val="tx2"/>
          </a:solidFill>
        </a:defRPr>
      </a:lvl2pPr>
      <a:lvl3pPr eaLnBrk="1" latinLnBrk="1" hangingPunct="1">
        <a:defRPr kumimoji="0">
          <a:solidFill>
            <a:schemeClr val="tx2"/>
          </a:solidFill>
        </a:defRPr>
      </a:lvl3pPr>
      <a:lvl4pPr eaLnBrk="1" latinLnBrk="1" hangingPunct="1">
        <a:defRPr kumimoji="0">
          <a:solidFill>
            <a:schemeClr val="tx2"/>
          </a:solidFill>
        </a:defRPr>
      </a:lvl4pPr>
      <a:lvl5pPr eaLnBrk="1" latinLnBrk="1" hangingPunct="1">
        <a:defRPr kumimoji="0">
          <a:solidFill>
            <a:schemeClr val="tx2"/>
          </a:solidFill>
        </a:defRPr>
      </a:lvl5pPr>
      <a:lvl6pPr eaLnBrk="1" latinLnBrk="1" hangingPunct="1">
        <a:defRPr kumimoji="0">
          <a:solidFill>
            <a:schemeClr val="tx2"/>
          </a:solidFill>
        </a:defRPr>
      </a:lvl6pPr>
      <a:lvl7pPr eaLnBrk="1" latinLnBrk="1" hangingPunct="1">
        <a:defRPr kumimoji="0">
          <a:solidFill>
            <a:schemeClr val="tx2"/>
          </a:solidFill>
        </a:defRPr>
      </a:lvl7pPr>
      <a:lvl8pPr eaLnBrk="1" latinLnBrk="1" hangingPunct="1">
        <a:defRPr kumimoji="0">
          <a:solidFill>
            <a:schemeClr val="tx2"/>
          </a:solidFill>
        </a:defRPr>
      </a:lvl8pPr>
      <a:lvl9pPr eaLnBrk="1" latinLnBrk="1" hangingPunct="1">
        <a:defRPr kumimoji="0">
          <a:solidFill>
            <a:schemeClr val="tx2"/>
          </a:solidFill>
        </a:defRPr>
      </a:lvl9pPr>
    </p:titleStyle>
    <p:bodyStyle>
      <a:lvl1pPr marL="342900" indent="-342900" algn="l" rtl="0" eaLnBrk="1" latinLnBrk="1" hangingPunct="1">
        <a:spcBef>
          <a:spcPct val="20000"/>
        </a:spcBef>
        <a:buFont typeface="Arial"/>
        <a:buChar char="•"/>
        <a:defRPr kumimoji="0" sz="3200" kern="1200">
          <a:solidFill>
            <a:schemeClr val="tx2"/>
          </a:solidFill>
          <a:latin typeface="+mn-lt"/>
          <a:ea typeface="+mn-ea"/>
          <a:cs typeface="+mn-cs"/>
        </a:defRPr>
      </a:lvl1pPr>
      <a:lvl2pPr marL="742950" indent="-285750" algn="l" rtl="0" eaLnBrk="1" latinLnBrk="1" hangingPunct="1">
        <a:spcBef>
          <a:spcPct val="20000"/>
        </a:spcBef>
        <a:buClr>
          <a:schemeClr val="accent1">
            <a:shade val="75000"/>
          </a:schemeClr>
        </a:buClr>
        <a:buFont typeface="Arial"/>
        <a:buChar char="•"/>
        <a:defRPr kumimoji="0" sz="2800" kern="1200">
          <a:solidFill>
            <a:schemeClr val="tx1"/>
          </a:solidFill>
          <a:latin typeface="+mn-lt"/>
          <a:ea typeface="+mn-ea"/>
          <a:cs typeface="+mn-cs"/>
        </a:defRPr>
      </a:lvl2pPr>
      <a:lvl3pPr marL="1143000" indent="-228600" algn="l" rtl="0" eaLnBrk="1" latinLnBrk="1" hangingPunct="1">
        <a:spcBef>
          <a:spcPct val="20000"/>
        </a:spcBef>
        <a:buClr>
          <a:schemeClr val="tx2"/>
        </a:buClr>
        <a:buFont typeface="Arial"/>
        <a:buChar char="•"/>
        <a:defRPr kumimoji="0" sz="2600" kern="1200">
          <a:solidFill>
            <a:schemeClr val="tx1"/>
          </a:solidFill>
          <a:latin typeface="+mn-lt"/>
          <a:ea typeface="+mn-ea"/>
          <a:cs typeface="+mn-cs"/>
        </a:defRPr>
      </a:lvl3pPr>
      <a:lvl4pPr marL="1600200" indent="-228600" algn="l" rtl="0" eaLnBrk="1" latinLnBrk="1" hangingPunct="1">
        <a:spcBef>
          <a:spcPct val="20000"/>
        </a:spcBef>
        <a:buClr>
          <a:schemeClr val="accent1">
            <a:shade val="75000"/>
          </a:schemeClr>
        </a:buClr>
        <a:buFont typeface="Arial"/>
        <a:buChar char="•"/>
        <a:defRPr kumimoji="0" sz="2400" kern="1200">
          <a:solidFill>
            <a:schemeClr val="tx1"/>
          </a:solidFill>
          <a:latin typeface="+mn-lt"/>
          <a:ea typeface="+mn-ea"/>
          <a:cs typeface="+mn-cs"/>
        </a:defRPr>
      </a:lvl4pPr>
      <a:lvl5pPr marL="2057400" indent="-228600" algn="l" rtl="0" eaLnBrk="1" latinLnBrk="1" hangingPunct="1">
        <a:spcBef>
          <a:spcPct val="20000"/>
        </a:spcBef>
        <a:buClr>
          <a:schemeClr val="tx2"/>
        </a:buClr>
        <a:buFont typeface="Arial"/>
        <a:buChar char="•"/>
        <a:defRPr kumimoji="0" sz="2000" kern="1200">
          <a:solidFill>
            <a:schemeClr val="tx1"/>
          </a:solidFill>
          <a:latin typeface="+mn-lt"/>
          <a:ea typeface="+mn-ea"/>
          <a:cs typeface="+mn-cs"/>
        </a:defRPr>
      </a:lvl5pPr>
      <a:lvl6pPr marL="2514600" indent="-228600" algn="l" rtl="0" eaLnBrk="1" latinLnBrk="1" hangingPunct="1">
        <a:spcBef>
          <a:spcPct val="20000"/>
        </a:spcBef>
        <a:buClr>
          <a:schemeClr val="accent1"/>
        </a:buClr>
        <a:buFont typeface="Arial"/>
        <a:buChar char="•"/>
        <a:defRPr kumimoji="0" sz="1800" kern="1200">
          <a:solidFill>
            <a:schemeClr val="tx1"/>
          </a:solidFill>
          <a:latin typeface="+mn-lt"/>
          <a:ea typeface="+mn-ea"/>
          <a:cs typeface="+mn-cs"/>
        </a:defRPr>
      </a:lvl6pPr>
      <a:lvl7pPr marL="2971800" indent="-228600" algn="l" rtl="0" eaLnBrk="1" latinLnBrk="1" hangingPunct="1">
        <a:spcBef>
          <a:spcPct val="20000"/>
        </a:spcBef>
        <a:buClr>
          <a:schemeClr val="tx2"/>
        </a:buClr>
        <a:buFont typeface="Arial"/>
        <a:buChar char="•"/>
        <a:defRPr kumimoji="0" sz="1600" kern="1200">
          <a:solidFill>
            <a:schemeClr val="tx1"/>
          </a:solidFill>
          <a:latin typeface="+mn-lt"/>
          <a:ea typeface="+mn-ea"/>
          <a:cs typeface="+mn-cs"/>
        </a:defRPr>
      </a:lvl7pPr>
      <a:lvl8pPr marL="3429000" indent="-228600" algn="l" rtl="0" eaLnBrk="1" latinLnBrk="1" hangingPunct="1">
        <a:spcBef>
          <a:spcPct val="20000"/>
        </a:spcBef>
        <a:buClr>
          <a:schemeClr val="accent1"/>
        </a:buClr>
        <a:buFont typeface="Arial"/>
        <a:buChar char="•"/>
        <a:defRPr kumimoji="0" sz="1400" kern="1200">
          <a:solidFill>
            <a:schemeClr val="tx1"/>
          </a:solidFill>
          <a:latin typeface="+mn-lt"/>
          <a:ea typeface="+mn-ea"/>
          <a:cs typeface="+mn-cs"/>
        </a:defRPr>
      </a:lvl8pPr>
      <a:lvl9pPr marL="3886200" indent="-228600" algn="l" rtl="0" eaLnBrk="1" latinLnBrk="1" hangingPunct="1">
        <a:spcBef>
          <a:spcPct val="20000"/>
        </a:spcBef>
        <a:buClr>
          <a:schemeClr val="tx2"/>
        </a:buClr>
        <a:buFont typeface="Arial"/>
        <a:buChar char="•"/>
        <a:defRPr kumimoji="0" sz="1400" kern="1200">
          <a:solidFill>
            <a:schemeClr val="tx1"/>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trilogy-project.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부제목 2"/>
          <p:cNvSpPr>
            <a:spLocks noGrp="1"/>
          </p:cNvSpPr>
          <p:nvPr>
            <p:ph type="subTitle" idx="1"/>
          </p:nvPr>
        </p:nvSpPr>
        <p:spPr>
          <a:xfrm>
            <a:off x="785786" y="4000504"/>
            <a:ext cx="7500990" cy="1285884"/>
          </a:xfrm>
        </p:spPr>
        <p:txBody>
          <a:bodyPr rtlCol="0">
            <a:normAutofit fontScale="85000" lnSpcReduction="20000"/>
          </a:bodyPr>
          <a:lstStyle/>
          <a:p>
            <a:pPr fontAlgn="auto">
              <a:spcAft>
                <a:spcPts val="0"/>
              </a:spcAft>
              <a:buFont typeface="Arial" pitchFamily="34" charset="0"/>
              <a:buNone/>
              <a:defRPr/>
            </a:pPr>
            <a:endParaRPr lang="en-US" altLang="ko-KR" sz="3200" dirty="0" smtClean="0"/>
          </a:p>
          <a:p>
            <a:pPr fontAlgn="auto">
              <a:spcAft>
                <a:spcPts val="0"/>
              </a:spcAft>
              <a:buFont typeface="Arial" pitchFamily="34" charset="0"/>
              <a:buNone/>
              <a:defRPr/>
            </a:pPr>
            <a:r>
              <a:rPr lang="en-US" altLang="ko-KR" sz="3200" dirty="0" err="1" smtClean="0"/>
              <a:t>Seok</a:t>
            </a:r>
            <a:r>
              <a:rPr lang="en-US" altLang="ko-KR" sz="3200" dirty="0" smtClean="0"/>
              <a:t> </a:t>
            </a:r>
            <a:r>
              <a:rPr lang="en-US" altLang="ko-KR" sz="3200" dirty="0" err="1" smtClean="0"/>
              <a:t>Joo</a:t>
            </a:r>
            <a:r>
              <a:rPr lang="en-US" altLang="ko-KR" sz="3200" dirty="0" smtClean="0"/>
              <a:t> </a:t>
            </a:r>
            <a:r>
              <a:rPr lang="en-US" altLang="ko-KR" sz="3200" dirty="0" err="1" smtClean="0"/>
              <a:t>Koh</a:t>
            </a:r>
            <a:endParaRPr lang="en-US" altLang="ko-KR" sz="3200" dirty="0" smtClean="0"/>
          </a:p>
          <a:p>
            <a:pPr fontAlgn="auto">
              <a:spcAft>
                <a:spcPts val="0"/>
              </a:spcAft>
              <a:buFont typeface="Arial" pitchFamily="34" charset="0"/>
              <a:buNone/>
              <a:defRPr/>
            </a:pPr>
            <a:r>
              <a:rPr lang="en-US" altLang="ko-KR" sz="3200" dirty="0" smtClean="0"/>
              <a:t>sjkoh@knu.ac.kr</a:t>
            </a:r>
            <a:endParaRPr lang="ko-KR" altLang="en-US" sz="3200" dirty="0"/>
          </a:p>
        </p:txBody>
      </p:sp>
      <p:pic>
        <p:nvPicPr>
          <p:cNvPr id="5" name="Picture 2"/>
          <p:cNvPicPr>
            <a:picLocks noChangeAspect="1" noChangeArrowheads="1"/>
          </p:cNvPicPr>
          <p:nvPr/>
        </p:nvPicPr>
        <p:blipFill>
          <a:blip r:embed="rId2"/>
          <a:srcRect/>
          <a:stretch>
            <a:fillRect/>
          </a:stretch>
        </p:blipFill>
        <p:spPr bwMode="auto">
          <a:xfrm>
            <a:off x="1285852" y="1643050"/>
            <a:ext cx="6858048" cy="2000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p:txBody>
          <a:bodyPr/>
          <a:lstStyle/>
          <a:p>
            <a:fld id="{27B2FE3B-E746-4025-980C-3987AF2365C4}" type="slidenum">
              <a:rPr lang="en-US" altLang="ko-KR">
                <a:latin typeface="Candara" pitchFamily="34" charset="0"/>
              </a:rPr>
              <a:pPr/>
              <a:t>10</a:t>
            </a:fld>
            <a:endParaRPr lang="en-US" altLang="ko-KR">
              <a:latin typeface="Candara" pitchFamily="34" charset="0"/>
            </a:endParaRPr>
          </a:p>
        </p:txBody>
      </p:sp>
      <p:sp>
        <p:nvSpPr>
          <p:cNvPr id="111618" name="Rectangle 2"/>
          <p:cNvSpPr>
            <a:spLocks noGrp="1" noChangeArrowheads="1"/>
          </p:cNvSpPr>
          <p:nvPr>
            <p:ph type="title"/>
          </p:nvPr>
        </p:nvSpPr>
        <p:spPr>
          <a:xfrm>
            <a:off x="140677" y="138113"/>
            <a:ext cx="8862646" cy="914400"/>
          </a:xfrm>
        </p:spPr>
        <p:txBody>
          <a:bodyPr/>
          <a:lstStyle/>
          <a:p>
            <a:r>
              <a:rPr lang="en-GB" dirty="0" smtClean="0">
                <a:latin typeface="Candara" pitchFamily="34" charset="0"/>
              </a:rPr>
              <a:t>Design </a:t>
            </a:r>
            <a:r>
              <a:rPr lang="en-GB" dirty="0">
                <a:latin typeface="Candara" pitchFamily="34" charset="0"/>
              </a:rPr>
              <a:t>philosophy</a:t>
            </a:r>
          </a:p>
        </p:txBody>
      </p:sp>
      <p:sp>
        <p:nvSpPr>
          <p:cNvPr id="111619" name="Rectangle 3"/>
          <p:cNvSpPr>
            <a:spLocks noGrp="1" noChangeArrowheads="1"/>
          </p:cNvSpPr>
          <p:nvPr>
            <p:ph type="body" idx="1"/>
          </p:nvPr>
        </p:nvSpPr>
        <p:spPr>
          <a:xfrm>
            <a:off x="357157" y="1428736"/>
            <a:ext cx="8646165" cy="5124465"/>
          </a:xfrm>
        </p:spPr>
        <p:txBody>
          <a:bodyPr>
            <a:normAutofit/>
          </a:bodyPr>
          <a:lstStyle/>
          <a:p>
            <a:pPr>
              <a:lnSpc>
                <a:spcPct val="95000"/>
              </a:lnSpc>
            </a:pPr>
            <a:r>
              <a:rPr lang="en-GB" sz="2000" dirty="0">
                <a:latin typeface="Candara" pitchFamily="34" charset="0"/>
              </a:rPr>
              <a:t>Issues with the two extreme approaches:</a:t>
            </a:r>
          </a:p>
          <a:p>
            <a:pPr lvl="1">
              <a:lnSpc>
                <a:spcPct val="95000"/>
              </a:lnSpc>
            </a:pPr>
            <a:r>
              <a:rPr lang="en-GB" sz="2000" b="1" i="1" dirty="0">
                <a:latin typeface="Candara" pitchFamily="34" charset="0"/>
              </a:rPr>
              <a:t>All “clean-slate”</a:t>
            </a:r>
          </a:p>
          <a:p>
            <a:pPr lvl="2">
              <a:lnSpc>
                <a:spcPct val="95000"/>
              </a:lnSpc>
            </a:pPr>
            <a:r>
              <a:rPr lang="en-GB" sz="2000" dirty="0">
                <a:latin typeface="Candara" pitchFamily="34" charset="0"/>
              </a:rPr>
              <a:t>Significant technical hurdles for early </a:t>
            </a:r>
            <a:r>
              <a:rPr lang="en-GB" sz="2000" dirty="0" smtClean="0">
                <a:latin typeface="Candara" pitchFamily="34" charset="0"/>
              </a:rPr>
              <a:t>adopters</a:t>
            </a:r>
          </a:p>
          <a:p>
            <a:pPr lvl="2">
              <a:lnSpc>
                <a:spcPct val="95000"/>
              </a:lnSpc>
            </a:pPr>
            <a:r>
              <a:rPr lang="en-GB" sz="2000" dirty="0" smtClean="0">
                <a:latin typeface="Candara" pitchFamily="34" charset="0"/>
              </a:rPr>
              <a:t>Uncertain </a:t>
            </a:r>
            <a:r>
              <a:rPr lang="en-GB" sz="2000" dirty="0">
                <a:latin typeface="Candara" pitchFamily="34" charset="0"/>
              </a:rPr>
              <a:t>and distant economic rewards</a:t>
            </a:r>
          </a:p>
          <a:p>
            <a:pPr lvl="1">
              <a:lnSpc>
                <a:spcPct val="95000"/>
              </a:lnSpc>
            </a:pPr>
            <a:r>
              <a:rPr lang="en-GB" sz="2000" b="1" i="1" dirty="0">
                <a:latin typeface="Candara" pitchFamily="34" charset="0"/>
              </a:rPr>
              <a:t>All “incremental”</a:t>
            </a:r>
          </a:p>
          <a:p>
            <a:pPr lvl="2">
              <a:lnSpc>
                <a:spcPct val="95000"/>
              </a:lnSpc>
            </a:pPr>
            <a:r>
              <a:rPr lang="en-GB" sz="2000" dirty="0">
                <a:latin typeface="Candara" pitchFamily="34" charset="0"/>
              </a:rPr>
              <a:t>Cannot address the set of Internet architectural challenges </a:t>
            </a:r>
          </a:p>
          <a:p>
            <a:pPr lvl="1">
              <a:lnSpc>
                <a:spcPct val="95000"/>
              </a:lnSpc>
            </a:pPr>
            <a:r>
              <a:rPr lang="en-GB" sz="2000" dirty="0">
                <a:latin typeface="Candara" pitchFamily="34" charset="0"/>
              </a:rPr>
              <a:t>Neither extreme works in practice </a:t>
            </a:r>
          </a:p>
          <a:p>
            <a:pPr>
              <a:lnSpc>
                <a:spcPct val="95000"/>
              </a:lnSpc>
            </a:pPr>
            <a:r>
              <a:rPr lang="en-GB" sz="2000" dirty="0">
                <a:latin typeface="Candara" pitchFamily="34" charset="0"/>
              </a:rPr>
              <a:t>Our architectural design activities focus on a </a:t>
            </a:r>
            <a:r>
              <a:rPr lang="en-GB" sz="2000" b="1" dirty="0">
                <a:solidFill>
                  <a:srgbClr val="307C12"/>
                </a:solidFill>
                <a:latin typeface="Candara" pitchFamily="34" charset="0"/>
              </a:rPr>
              <a:t>clean-slate approach</a:t>
            </a:r>
            <a:r>
              <a:rPr lang="en-GB" sz="2000" dirty="0">
                <a:latin typeface="Candara" pitchFamily="34" charset="0"/>
              </a:rPr>
              <a:t> </a:t>
            </a:r>
            <a:endParaRPr lang="en-GB" sz="2000" dirty="0" smtClean="0">
              <a:latin typeface="Candara" pitchFamily="34" charset="0"/>
            </a:endParaRPr>
          </a:p>
          <a:p>
            <a:pPr lvl="1">
              <a:lnSpc>
                <a:spcPct val="95000"/>
              </a:lnSpc>
            </a:pPr>
            <a:r>
              <a:rPr lang="en-GB" sz="2000" dirty="0" smtClean="0">
                <a:latin typeface="Candara" pitchFamily="34" charset="0"/>
              </a:rPr>
              <a:t>to </a:t>
            </a:r>
            <a:r>
              <a:rPr lang="en-GB" sz="2000" dirty="0">
                <a:latin typeface="Candara" pitchFamily="34" charset="0"/>
              </a:rPr>
              <a:t>develop a Future Internet for the </a:t>
            </a:r>
            <a:r>
              <a:rPr lang="en-GB" sz="2000" b="1" dirty="0">
                <a:solidFill>
                  <a:srgbClr val="307C12"/>
                </a:solidFill>
                <a:latin typeface="Candara" pitchFamily="34" charset="0"/>
              </a:rPr>
              <a:t>next 20+ years</a:t>
            </a:r>
          </a:p>
          <a:p>
            <a:pPr>
              <a:lnSpc>
                <a:spcPct val="95000"/>
              </a:lnSpc>
            </a:pPr>
            <a:r>
              <a:rPr lang="en-GB" sz="2000" dirty="0">
                <a:latin typeface="Candara" pitchFamily="34" charset="0"/>
              </a:rPr>
              <a:t>This design is </a:t>
            </a:r>
            <a:r>
              <a:rPr lang="en-GB" sz="2000" b="1" dirty="0">
                <a:solidFill>
                  <a:srgbClr val="307C12"/>
                </a:solidFill>
                <a:latin typeface="Candara" pitchFamily="34" charset="0"/>
              </a:rPr>
              <a:t>tempered and refined</a:t>
            </a:r>
            <a:r>
              <a:rPr lang="en-GB" sz="2000" dirty="0">
                <a:latin typeface="Candara" pitchFamily="34" charset="0"/>
              </a:rPr>
              <a:t> </a:t>
            </a:r>
            <a:endParaRPr lang="en-GB" sz="2000" dirty="0" smtClean="0">
              <a:latin typeface="Candara" pitchFamily="34" charset="0"/>
            </a:endParaRPr>
          </a:p>
          <a:p>
            <a:pPr lvl="1">
              <a:lnSpc>
                <a:spcPct val="95000"/>
              </a:lnSpc>
            </a:pPr>
            <a:r>
              <a:rPr lang="en-GB" sz="2000" dirty="0" smtClean="0">
                <a:latin typeface="Candara" pitchFamily="34" charset="0"/>
              </a:rPr>
              <a:t>by </a:t>
            </a:r>
            <a:r>
              <a:rPr lang="en-GB" sz="2000" dirty="0">
                <a:latin typeface="Candara" pitchFamily="34" charset="0"/>
              </a:rPr>
              <a:t>considering </a:t>
            </a:r>
            <a:r>
              <a:rPr lang="en-GB" sz="2000" dirty="0" smtClean="0">
                <a:latin typeface="Candara" pitchFamily="34" charset="0"/>
              </a:rPr>
              <a:t> the </a:t>
            </a:r>
            <a:r>
              <a:rPr lang="en-GB" sz="2000" dirty="0">
                <a:latin typeface="Candara" pitchFamily="34" charset="0"/>
              </a:rPr>
              <a:t>need for </a:t>
            </a:r>
            <a:r>
              <a:rPr lang="en-GB" sz="2000" b="1" dirty="0">
                <a:solidFill>
                  <a:srgbClr val="307C12"/>
                </a:solidFill>
                <a:latin typeface="Candara" pitchFamily="34" charset="0"/>
              </a:rPr>
              <a:t>incremental deployment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 name="슬라이드 번호 개체 틀 6"/>
          <p:cNvSpPr>
            <a:spLocks noGrp="1"/>
          </p:cNvSpPr>
          <p:nvPr>
            <p:ph type="sldNum" sz="quarter" idx="12"/>
          </p:nvPr>
        </p:nvSpPr>
        <p:spPr/>
        <p:txBody>
          <a:bodyPr/>
          <a:lstStyle/>
          <a:p>
            <a:fld id="{B9FE0F9A-F4AF-4D2A-8198-DCBCA4F40764}" type="slidenum">
              <a:rPr lang="en-US" altLang="ko-KR">
                <a:latin typeface="Candara" pitchFamily="34" charset="0"/>
              </a:rPr>
              <a:pPr/>
              <a:t>11</a:t>
            </a:fld>
            <a:endParaRPr lang="en-US" altLang="ko-KR" dirty="0">
              <a:latin typeface="Candara" pitchFamily="34" charset="0"/>
            </a:endParaRPr>
          </a:p>
        </p:txBody>
      </p:sp>
      <p:sp>
        <p:nvSpPr>
          <p:cNvPr id="128002" name="Rectangle 2"/>
          <p:cNvSpPr>
            <a:spLocks noGrp="1" noChangeArrowheads="1"/>
          </p:cNvSpPr>
          <p:nvPr>
            <p:ph type="title"/>
          </p:nvPr>
        </p:nvSpPr>
        <p:spPr/>
        <p:txBody>
          <a:bodyPr>
            <a:normAutofit fontScale="90000"/>
          </a:bodyPr>
          <a:lstStyle/>
          <a:p>
            <a:r>
              <a:rPr lang="en-US" altLang="ko-KR" sz="3800">
                <a:latin typeface="Candara" pitchFamily="34" charset="0"/>
              </a:rPr>
              <a:t>Summary – An Architecture for Change</a:t>
            </a:r>
            <a:endParaRPr lang="en-US" altLang="ko-KR" sz="4000">
              <a:latin typeface="Candara" pitchFamily="34" charset="0"/>
            </a:endParaRPr>
          </a:p>
        </p:txBody>
      </p:sp>
      <p:sp>
        <p:nvSpPr>
          <p:cNvPr id="128005" name="Oval 5"/>
          <p:cNvSpPr>
            <a:spLocks noChangeArrowheads="1"/>
          </p:cNvSpPr>
          <p:nvPr/>
        </p:nvSpPr>
        <p:spPr bwMode="auto">
          <a:xfrm>
            <a:off x="5502519" y="1557339"/>
            <a:ext cx="2724150" cy="2879725"/>
          </a:xfrm>
          <a:prstGeom prst="ellipse">
            <a:avLst/>
          </a:prstGeom>
          <a:gradFill rotWithShape="1">
            <a:gsLst>
              <a:gs pos="0">
                <a:srgbClr val="005293">
                  <a:gamma/>
                  <a:tint val="82353"/>
                  <a:invGamma/>
                </a:srgbClr>
              </a:gs>
              <a:gs pos="100000">
                <a:srgbClr val="005293">
                  <a:alpha val="60001"/>
                </a:srgbClr>
              </a:gs>
            </a:gsLst>
            <a:lin ang="18900000" scaled="1"/>
          </a:gradFill>
          <a:ln w="9525">
            <a:noFill/>
            <a:round/>
            <a:headEnd/>
            <a:tailEnd/>
          </a:ln>
          <a:effectLst/>
        </p:spPr>
        <p:txBody>
          <a:bodyPr wrap="none" anchor="ctr"/>
          <a:lstStyle/>
          <a:p>
            <a:endParaRPr lang="ko-KR" altLang="en-US">
              <a:latin typeface="Candara" pitchFamily="34" charset="0"/>
            </a:endParaRPr>
          </a:p>
        </p:txBody>
      </p:sp>
      <p:sp>
        <p:nvSpPr>
          <p:cNvPr id="128006" name="Oval 6"/>
          <p:cNvSpPr>
            <a:spLocks noChangeArrowheads="1"/>
          </p:cNvSpPr>
          <p:nvPr/>
        </p:nvSpPr>
        <p:spPr bwMode="auto">
          <a:xfrm>
            <a:off x="6299689" y="3070226"/>
            <a:ext cx="2724150" cy="2879725"/>
          </a:xfrm>
          <a:prstGeom prst="ellipse">
            <a:avLst/>
          </a:prstGeom>
          <a:gradFill rotWithShape="1">
            <a:gsLst>
              <a:gs pos="0">
                <a:srgbClr val="005293">
                  <a:gamma/>
                  <a:tint val="82353"/>
                  <a:invGamma/>
                </a:srgbClr>
              </a:gs>
              <a:gs pos="100000">
                <a:srgbClr val="005293">
                  <a:alpha val="60001"/>
                </a:srgbClr>
              </a:gs>
            </a:gsLst>
            <a:lin ang="18900000" scaled="1"/>
          </a:gradFill>
          <a:ln w="9525">
            <a:noFill/>
            <a:round/>
            <a:headEnd/>
            <a:tailEnd/>
          </a:ln>
          <a:effectLst/>
        </p:spPr>
        <p:txBody>
          <a:bodyPr wrap="none" anchor="ctr"/>
          <a:lstStyle/>
          <a:p>
            <a:endParaRPr lang="ko-KR" altLang="en-US">
              <a:latin typeface="Candara" pitchFamily="34" charset="0"/>
            </a:endParaRPr>
          </a:p>
        </p:txBody>
      </p:sp>
      <p:sp>
        <p:nvSpPr>
          <p:cNvPr id="128007" name="Oval 7"/>
          <p:cNvSpPr>
            <a:spLocks noChangeArrowheads="1"/>
          </p:cNvSpPr>
          <p:nvPr/>
        </p:nvSpPr>
        <p:spPr bwMode="auto">
          <a:xfrm>
            <a:off x="4771293" y="3070226"/>
            <a:ext cx="2724150" cy="2879725"/>
          </a:xfrm>
          <a:prstGeom prst="ellipse">
            <a:avLst/>
          </a:prstGeom>
          <a:gradFill rotWithShape="1">
            <a:gsLst>
              <a:gs pos="0">
                <a:srgbClr val="005293">
                  <a:gamma/>
                  <a:tint val="82353"/>
                  <a:invGamma/>
                </a:srgbClr>
              </a:gs>
              <a:gs pos="100000">
                <a:srgbClr val="005293">
                  <a:alpha val="60001"/>
                </a:srgbClr>
              </a:gs>
            </a:gsLst>
            <a:lin ang="18900000" scaled="1"/>
          </a:gradFill>
          <a:ln w="9525">
            <a:noFill/>
            <a:round/>
            <a:headEnd/>
            <a:tailEnd/>
          </a:ln>
          <a:effectLst/>
        </p:spPr>
        <p:txBody>
          <a:bodyPr wrap="none" anchor="ctr"/>
          <a:lstStyle/>
          <a:p>
            <a:endParaRPr lang="ko-KR" altLang="en-US">
              <a:latin typeface="Candara" pitchFamily="34" charset="0"/>
            </a:endParaRPr>
          </a:p>
        </p:txBody>
      </p:sp>
      <p:sp>
        <p:nvSpPr>
          <p:cNvPr id="128008" name="Text Box 8"/>
          <p:cNvSpPr txBox="1">
            <a:spLocks noChangeArrowheads="1"/>
          </p:cNvSpPr>
          <p:nvPr/>
        </p:nvSpPr>
        <p:spPr bwMode="auto">
          <a:xfrm>
            <a:off x="5899639" y="2395538"/>
            <a:ext cx="1928446" cy="457200"/>
          </a:xfrm>
          <a:prstGeom prst="rect">
            <a:avLst/>
          </a:prstGeom>
          <a:noFill/>
          <a:ln w="9525">
            <a:noFill/>
            <a:miter lim="800000"/>
            <a:headEnd/>
            <a:tailEnd/>
          </a:ln>
          <a:effectLst/>
        </p:spPr>
        <p:txBody>
          <a:bodyPr>
            <a:spAutoFit/>
          </a:bodyPr>
          <a:lstStyle/>
          <a:p>
            <a:pPr algn="ctr"/>
            <a:r>
              <a:rPr lang="en-GB" sz="1200" dirty="0">
                <a:solidFill>
                  <a:srgbClr val="FFFFFF"/>
                </a:solidFill>
                <a:latin typeface="Candara" pitchFamily="34" charset="0"/>
              </a:rPr>
              <a:t>Topology discovery </a:t>
            </a:r>
            <a:endParaRPr lang="en-GB" sz="1200" dirty="0" smtClean="0">
              <a:solidFill>
                <a:srgbClr val="FFFFFF"/>
              </a:solidFill>
              <a:latin typeface="Candara" pitchFamily="34" charset="0"/>
            </a:endParaRPr>
          </a:p>
          <a:p>
            <a:pPr algn="ctr"/>
            <a:r>
              <a:rPr lang="en-GB" sz="1200" dirty="0" err="1" smtClean="0">
                <a:solidFill>
                  <a:srgbClr val="FFFFFF"/>
                </a:solidFill>
                <a:latin typeface="Candara" pitchFamily="34" charset="0"/>
              </a:rPr>
              <a:t>Reachability</a:t>
            </a:r>
            <a:endParaRPr lang="en-GB" sz="1200" dirty="0">
              <a:solidFill>
                <a:srgbClr val="FFFFFF"/>
              </a:solidFill>
              <a:latin typeface="Candara" pitchFamily="34" charset="0"/>
            </a:endParaRPr>
          </a:p>
        </p:txBody>
      </p:sp>
      <p:sp>
        <p:nvSpPr>
          <p:cNvPr id="128009" name="Text Box 9"/>
          <p:cNvSpPr txBox="1">
            <a:spLocks noChangeArrowheads="1"/>
          </p:cNvSpPr>
          <p:nvPr/>
        </p:nvSpPr>
        <p:spPr bwMode="auto">
          <a:xfrm>
            <a:off x="7230208" y="4437063"/>
            <a:ext cx="1928446" cy="457200"/>
          </a:xfrm>
          <a:prstGeom prst="rect">
            <a:avLst/>
          </a:prstGeom>
          <a:noFill/>
          <a:ln w="9525">
            <a:noFill/>
            <a:miter lim="800000"/>
            <a:headEnd/>
            <a:tailEnd/>
          </a:ln>
          <a:effectLst/>
        </p:spPr>
        <p:txBody>
          <a:bodyPr>
            <a:spAutoFit/>
          </a:bodyPr>
          <a:lstStyle/>
          <a:p>
            <a:pPr algn="ctr"/>
            <a:r>
              <a:rPr lang="en-GB" sz="1200">
                <a:solidFill>
                  <a:srgbClr val="FFFFFF"/>
                </a:solidFill>
                <a:latin typeface="Candara" pitchFamily="34" charset="0"/>
              </a:rPr>
              <a:t>Routing policy</a:t>
            </a:r>
          </a:p>
          <a:p>
            <a:pPr algn="ctr"/>
            <a:r>
              <a:rPr lang="en-GB" sz="1200">
                <a:solidFill>
                  <a:srgbClr val="FFFFFF"/>
                </a:solidFill>
                <a:latin typeface="Candara" pitchFamily="34" charset="0"/>
              </a:rPr>
              <a:t>Economic drivers</a:t>
            </a:r>
          </a:p>
        </p:txBody>
      </p:sp>
      <p:sp>
        <p:nvSpPr>
          <p:cNvPr id="128010" name="Text Box 10"/>
          <p:cNvSpPr txBox="1">
            <a:spLocks noChangeArrowheads="1"/>
          </p:cNvSpPr>
          <p:nvPr/>
        </p:nvSpPr>
        <p:spPr bwMode="auto">
          <a:xfrm>
            <a:off x="6343651" y="4581525"/>
            <a:ext cx="1151792" cy="274638"/>
          </a:xfrm>
          <a:prstGeom prst="rect">
            <a:avLst/>
          </a:prstGeom>
          <a:noFill/>
          <a:ln w="9525">
            <a:noFill/>
            <a:miter lim="800000"/>
            <a:headEnd/>
            <a:tailEnd/>
          </a:ln>
          <a:effectLst/>
        </p:spPr>
        <p:txBody>
          <a:bodyPr>
            <a:spAutoFit/>
          </a:bodyPr>
          <a:lstStyle/>
          <a:p>
            <a:pPr algn="ctr"/>
            <a:r>
              <a:rPr lang="en-GB" sz="1200">
                <a:solidFill>
                  <a:srgbClr val="FFFFFF"/>
                </a:solidFill>
                <a:latin typeface="Candara" pitchFamily="34" charset="0"/>
              </a:rPr>
              <a:t>Re-feedback</a:t>
            </a:r>
          </a:p>
        </p:txBody>
      </p:sp>
      <p:sp>
        <p:nvSpPr>
          <p:cNvPr id="128011" name="Text Box 11"/>
          <p:cNvSpPr txBox="1">
            <a:spLocks noChangeArrowheads="1"/>
          </p:cNvSpPr>
          <p:nvPr/>
        </p:nvSpPr>
        <p:spPr bwMode="auto">
          <a:xfrm>
            <a:off x="4903177" y="4365625"/>
            <a:ext cx="1396512" cy="461665"/>
          </a:xfrm>
          <a:prstGeom prst="rect">
            <a:avLst/>
          </a:prstGeom>
          <a:noFill/>
          <a:ln w="9525">
            <a:noFill/>
            <a:miter lim="800000"/>
            <a:headEnd/>
            <a:tailEnd/>
          </a:ln>
          <a:effectLst/>
        </p:spPr>
        <p:txBody>
          <a:bodyPr>
            <a:spAutoFit/>
          </a:bodyPr>
          <a:lstStyle/>
          <a:p>
            <a:pPr algn="ctr"/>
            <a:r>
              <a:rPr lang="en-GB" sz="1200" dirty="0">
                <a:solidFill>
                  <a:srgbClr val="FFFFFF"/>
                </a:solidFill>
                <a:latin typeface="Candara" pitchFamily="34" charset="0"/>
              </a:rPr>
              <a:t>Congestion </a:t>
            </a:r>
            <a:endParaRPr lang="en-GB" sz="1200" dirty="0" smtClean="0">
              <a:solidFill>
                <a:srgbClr val="FFFFFF"/>
              </a:solidFill>
              <a:latin typeface="Candara" pitchFamily="34" charset="0"/>
            </a:endParaRPr>
          </a:p>
          <a:p>
            <a:pPr algn="ctr"/>
            <a:r>
              <a:rPr lang="en-GB" sz="1200" dirty="0" smtClean="0">
                <a:solidFill>
                  <a:srgbClr val="FFFFFF"/>
                </a:solidFill>
                <a:latin typeface="Candara" pitchFamily="34" charset="0"/>
              </a:rPr>
              <a:t>control</a:t>
            </a:r>
            <a:endParaRPr lang="en-GB" sz="1200" dirty="0">
              <a:solidFill>
                <a:srgbClr val="FFFFFF"/>
              </a:solidFill>
              <a:latin typeface="Candara" pitchFamily="34" charset="0"/>
            </a:endParaRPr>
          </a:p>
        </p:txBody>
      </p:sp>
      <p:sp>
        <p:nvSpPr>
          <p:cNvPr id="128012" name="Text Box 12"/>
          <p:cNvSpPr txBox="1">
            <a:spLocks noChangeArrowheads="1"/>
          </p:cNvSpPr>
          <p:nvPr/>
        </p:nvSpPr>
        <p:spPr bwMode="auto">
          <a:xfrm>
            <a:off x="5501054" y="3286125"/>
            <a:ext cx="1396512" cy="457200"/>
          </a:xfrm>
          <a:prstGeom prst="rect">
            <a:avLst/>
          </a:prstGeom>
          <a:noFill/>
          <a:ln w="9525">
            <a:noFill/>
            <a:miter lim="800000"/>
            <a:headEnd/>
            <a:tailEnd/>
          </a:ln>
          <a:effectLst/>
        </p:spPr>
        <p:txBody>
          <a:bodyPr>
            <a:spAutoFit/>
          </a:bodyPr>
          <a:lstStyle/>
          <a:p>
            <a:pPr algn="ctr"/>
            <a:r>
              <a:rPr lang="en-GB" sz="1200">
                <a:solidFill>
                  <a:srgbClr val="FFFFFF"/>
                </a:solidFill>
                <a:latin typeface="Candara" pitchFamily="34" charset="0"/>
              </a:rPr>
              <a:t>Load-dependent</a:t>
            </a:r>
          </a:p>
          <a:p>
            <a:pPr algn="ctr"/>
            <a:r>
              <a:rPr lang="en-GB" sz="1200">
                <a:solidFill>
                  <a:srgbClr val="FFFFFF"/>
                </a:solidFill>
                <a:latin typeface="Candara" pitchFamily="34" charset="0"/>
              </a:rPr>
              <a:t>Multipath</a:t>
            </a:r>
          </a:p>
        </p:txBody>
      </p:sp>
      <p:sp>
        <p:nvSpPr>
          <p:cNvPr id="128013" name="Text Box 13"/>
          <p:cNvSpPr txBox="1">
            <a:spLocks noChangeArrowheads="1"/>
          </p:cNvSpPr>
          <p:nvPr/>
        </p:nvSpPr>
        <p:spPr bwMode="auto">
          <a:xfrm>
            <a:off x="7096858" y="3286125"/>
            <a:ext cx="1129811" cy="457200"/>
          </a:xfrm>
          <a:prstGeom prst="rect">
            <a:avLst/>
          </a:prstGeom>
          <a:noFill/>
          <a:ln w="9525">
            <a:noFill/>
            <a:miter lim="800000"/>
            <a:headEnd/>
            <a:tailEnd/>
          </a:ln>
          <a:effectLst/>
        </p:spPr>
        <p:txBody>
          <a:bodyPr>
            <a:spAutoFit/>
          </a:bodyPr>
          <a:lstStyle/>
          <a:p>
            <a:pPr algn="ctr"/>
            <a:r>
              <a:rPr lang="en-GB" sz="1200" dirty="0">
                <a:solidFill>
                  <a:srgbClr val="FFFFFF"/>
                </a:solidFill>
                <a:latin typeface="Candara" pitchFamily="34" charset="0"/>
              </a:rPr>
              <a:t>Traffic </a:t>
            </a:r>
            <a:endParaRPr lang="en-GB" sz="1200" dirty="0" smtClean="0">
              <a:solidFill>
                <a:srgbClr val="FFFFFF"/>
              </a:solidFill>
              <a:latin typeface="Candara" pitchFamily="34" charset="0"/>
            </a:endParaRPr>
          </a:p>
          <a:p>
            <a:pPr algn="ctr"/>
            <a:r>
              <a:rPr lang="en-GB" sz="1200" dirty="0" smtClean="0">
                <a:solidFill>
                  <a:srgbClr val="FFFFFF"/>
                </a:solidFill>
                <a:latin typeface="Candara" pitchFamily="34" charset="0"/>
              </a:rPr>
              <a:t>engineering</a:t>
            </a:r>
            <a:endParaRPr lang="en-GB" sz="1200" dirty="0">
              <a:solidFill>
                <a:srgbClr val="FFFFFF"/>
              </a:solidFill>
              <a:latin typeface="Candara" pitchFamily="34" charset="0"/>
            </a:endParaRPr>
          </a:p>
        </p:txBody>
      </p:sp>
      <p:sp>
        <p:nvSpPr>
          <p:cNvPr id="128014" name="WordArt 14"/>
          <p:cNvSpPr>
            <a:spLocks noChangeArrowheads="1" noChangeShapeType="1" noTextEdit="1"/>
          </p:cNvSpPr>
          <p:nvPr/>
        </p:nvSpPr>
        <p:spPr bwMode="auto">
          <a:xfrm rot="-986666">
            <a:off x="7016262" y="4830764"/>
            <a:ext cx="1727689" cy="985837"/>
          </a:xfrm>
          <a:prstGeom prst="rect">
            <a:avLst/>
          </a:prstGeom>
        </p:spPr>
        <p:txBody>
          <a:bodyPr wrap="none" fromWordArt="1">
            <a:prstTxWarp prst="textArchDownPour">
              <a:avLst>
                <a:gd name="adj1" fmla="val 717062"/>
                <a:gd name="adj2" fmla="val 55963"/>
              </a:avLst>
            </a:prstTxWarp>
          </a:bodyPr>
          <a:lstStyle/>
          <a:p>
            <a:pPr algn="ctr"/>
            <a:r>
              <a:rPr lang="en-US" altLang="ko-KR" sz="1800" kern="10">
                <a:ln w="9525">
                  <a:noFill/>
                  <a:round/>
                  <a:headEnd/>
                  <a:tailEnd/>
                </a:ln>
                <a:solidFill>
                  <a:srgbClr val="000080"/>
                </a:solidFill>
                <a:latin typeface="Candara" pitchFamily="34" charset="0"/>
              </a:rPr>
              <a:t>Business</a:t>
            </a:r>
            <a:endParaRPr lang="ko-KR" altLang="en-US" sz="1800" kern="10">
              <a:ln w="9525">
                <a:noFill/>
                <a:round/>
                <a:headEnd/>
                <a:tailEnd/>
              </a:ln>
              <a:solidFill>
                <a:srgbClr val="000080"/>
              </a:solidFill>
              <a:latin typeface="Candara" pitchFamily="34" charset="0"/>
            </a:endParaRPr>
          </a:p>
        </p:txBody>
      </p:sp>
      <p:sp>
        <p:nvSpPr>
          <p:cNvPr id="128015" name="WordArt 15"/>
          <p:cNvSpPr>
            <a:spLocks noChangeArrowheads="1" noChangeShapeType="1" noTextEdit="1"/>
          </p:cNvSpPr>
          <p:nvPr/>
        </p:nvSpPr>
        <p:spPr bwMode="auto">
          <a:xfrm rot="1157888">
            <a:off x="4944208" y="4530726"/>
            <a:ext cx="1926981" cy="1274763"/>
          </a:xfrm>
          <a:prstGeom prst="rect">
            <a:avLst/>
          </a:prstGeom>
        </p:spPr>
        <p:txBody>
          <a:bodyPr wrap="none" fromWordArt="1">
            <a:prstTxWarp prst="textArchDownPour">
              <a:avLst>
                <a:gd name="adj1" fmla="val 557896"/>
                <a:gd name="adj2" fmla="val 66926"/>
              </a:avLst>
            </a:prstTxWarp>
          </a:bodyPr>
          <a:lstStyle/>
          <a:p>
            <a:pPr algn="ctr"/>
            <a:r>
              <a:rPr lang="en-US" altLang="ko-KR" sz="1800" kern="10">
                <a:ln w="9525">
                  <a:noFill/>
                  <a:round/>
                  <a:headEnd/>
                  <a:tailEnd/>
                </a:ln>
                <a:solidFill>
                  <a:srgbClr val="FF0000"/>
                </a:solidFill>
                <a:latin typeface="Candara" pitchFamily="34" charset="0"/>
              </a:rPr>
              <a:t>Resource control</a:t>
            </a:r>
            <a:endParaRPr lang="ko-KR" altLang="en-US" sz="1800" kern="10">
              <a:ln w="9525">
                <a:noFill/>
                <a:round/>
                <a:headEnd/>
                <a:tailEnd/>
              </a:ln>
              <a:solidFill>
                <a:srgbClr val="FF0000"/>
              </a:solidFill>
              <a:latin typeface="Candara" pitchFamily="34" charset="0"/>
            </a:endParaRPr>
          </a:p>
        </p:txBody>
      </p:sp>
      <p:sp>
        <p:nvSpPr>
          <p:cNvPr id="128016" name="WordArt 16"/>
          <p:cNvSpPr>
            <a:spLocks noChangeArrowheads="1" noChangeShapeType="1" noTextEdit="1"/>
          </p:cNvSpPr>
          <p:nvPr/>
        </p:nvSpPr>
        <p:spPr bwMode="auto">
          <a:xfrm>
            <a:off x="5788270" y="1651001"/>
            <a:ext cx="2183423" cy="1635125"/>
          </a:xfrm>
          <a:prstGeom prst="rect">
            <a:avLst/>
          </a:prstGeom>
        </p:spPr>
        <p:txBody>
          <a:bodyPr wrap="none" fromWordArt="1">
            <a:prstTxWarp prst="textArchUpPour">
              <a:avLst>
                <a:gd name="adj1" fmla="val 11480875"/>
                <a:gd name="adj2" fmla="val 70306"/>
              </a:avLst>
            </a:prstTxWarp>
          </a:bodyPr>
          <a:lstStyle/>
          <a:p>
            <a:pPr algn="ctr"/>
            <a:r>
              <a:rPr lang="en-US" altLang="ko-KR" sz="1800" kern="10" dirty="0">
                <a:ln w="9525">
                  <a:noFill/>
                  <a:round/>
                  <a:headEnd/>
                  <a:tailEnd/>
                </a:ln>
                <a:solidFill>
                  <a:srgbClr val="008000"/>
                </a:solidFill>
                <a:latin typeface="Candara" pitchFamily="34" charset="0"/>
              </a:rPr>
              <a:t>Routing mechanisms</a:t>
            </a:r>
            <a:endParaRPr lang="ko-KR" altLang="en-US" sz="1800" kern="10" dirty="0">
              <a:ln w="9525">
                <a:noFill/>
                <a:round/>
                <a:headEnd/>
                <a:tailEnd/>
              </a:ln>
              <a:solidFill>
                <a:srgbClr val="008000"/>
              </a:solidFill>
              <a:latin typeface="Candara" pitchFamily="34" charset="0"/>
            </a:endParaRPr>
          </a:p>
        </p:txBody>
      </p:sp>
      <p:pic>
        <p:nvPicPr>
          <p:cNvPr id="128017" name="Picture 17" descr="trilogy-100dpi"/>
          <p:cNvPicPr>
            <a:picLocks noChangeAspect="1" noChangeArrowheads="1"/>
          </p:cNvPicPr>
          <p:nvPr/>
        </p:nvPicPr>
        <p:blipFill>
          <a:blip r:embed="rId3" cstate="print"/>
          <a:srcRect/>
          <a:stretch>
            <a:fillRect/>
          </a:stretch>
        </p:blipFill>
        <p:spPr bwMode="auto">
          <a:xfrm>
            <a:off x="6564923" y="3717925"/>
            <a:ext cx="605204" cy="444500"/>
          </a:xfrm>
          <a:prstGeom prst="rect">
            <a:avLst/>
          </a:prstGeom>
          <a:noFill/>
        </p:spPr>
      </p:pic>
      <p:sp>
        <p:nvSpPr>
          <p:cNvPr id="128029" name="Rectangle 29"/>
          <p:cNvSpPr>
            <a:spLocks noChangeArrowheads="1"/>
          </p:cNvSpPr>
          <p:nvPr/>
        </p:nvSpPr>
        <p:spPr bwMode="auto">
          <a:xfrm>
            <a:off x="146538" y="1428736"/>
            <a:ext cx="4572000" cy="3929090"/>
          </a:xfrm>
          <a:prstGeom prst="rect">
            <a:avLst/>
          </a:prstGeom>
          <a:solidFill>
            <a:schemeClr val="bg1"/>
          </a:solidFill>
          <a:ln w="9525">
            <a:noFill/>
            <a:miter lim="800000"/>
            <a:headEnd/>
            <a:tailEnd/>
          </a:ln>
        </p:spPr>
        <p:txBody>
          <a:bodyPr/>
          <a:lstStyle/>
          <a:p>
            <a:pPr marL="290513" indent="-290513" eaLnBrk="1" hangingPunct="1">
              <a:lnSpc>
                <a:spcPct val="115000"/>
              </a:lnSpc>
              <a:spcBef>
                <a:spcPct val="33000"/>
              </a:spcBef>
              <a:buClr>
                <a:srgbClr val="E72619"/>
              </a:buClr>
              <a:buFont typeface="Wingdings" pitchFamily="2" charset="2"/>
              <a:buNone/>
            </a:pPr>
            <a:r>
              <a:rPr lang="en-US" altLang="ko-KR" sz="2000" dirty="0">
                <a:latin typeface="Candara" pitchFamily="34" charset="0"/>
              </a:rPr>
              <a:t>	</a:t>
            </a:r>
            <a:r>
              <a:rPr lang="en-US" altLang="ko-KR" sz="2000" b="1" dirty="0">
                <a:solidFill>
                  <a:srgbClr val="E72619"/>
                </a:solidFill>
                <a:latin typeface="Candara" pitchFamily="34" charset="0"/>
              </a:rPr>
              <a:t>Main Objectives</a:t>
            </a:r>
            <a:endParaRPr lang="en-US" altLang="ko-KR" sz="2000" dirty="0">
              <a:latin typeface="Candara" pitchFamily="34" charset="0"/>
            </a:endParaRPr>
          </a:p>
          <a:p>
            <a:pPr marL="290513" indent="-290513" eaLnBrk="1" hangingPunct="1">
              <a:lnSpc>
                <a:spcPct val="115000"/>
              </a:lnSpc>
              <a:spcBef>
                <a:spcPct val="33000"/>
              </a:spcBef>
              <a:buClr>
                <a:srgbClr val="E72619"/>
              </a:buClr>
              <a:buFont typeface="Wingdings" pitchFamily="2" charset="2"/>
              <a:buChar char=""/>
            </a:pPr>
            <a:r>
              <a:rPr lang="en-US" altLang="ko-KR" sz="2000" b="1" dirty="0">
                <a:solidFill>
                  <a:srgbClr val="307C12"/>
                </a:solidFill>
                <a:latin typeface="Candara" pitchFamily="34" charset="0"/>
              </a:rPr>
              <a:t>WP1: </a:t>
            </a:r>
            <a:r>
              <a:rPr lang="en-US" altLang="ko-KR" sz="2000" b="1" dirty="0" err="1">
                <a:solidFill>
                  <a:srgbClr val="307C12"/>
                </a:solidFill>
                <a:latin typeface="Candara" pitchFamily="34" charset="0"/>
              </a:rPr>
              <a:t>Reachability</a:t>
            </a:r>
            <a:r>
              <a:rPr lang="en-US" altLang="ko-KR" sz="2000" dirty="0">
                <a:latin typeface="Candara" pitchFamily="34" charset="0"/>
              </a:rPr>
              <a:t> </a:t>
            </a:r>
          </a:p>
          <a:p>
            <a:pPr marL="760413" lvl="1" indent="-279400" eaLnBrk="1" hangingPunct="1">
              <a:lnSpc>
                <a:spcPct val="115000"/>
              </a:lnSpc>
              <a:buClr>
                <a:schemeClr val="tx1"/>
              </a:buClr>
              <a:buFont typeface="Wingdings" pitchFamily="2" charset="2"/>
              <a:buChar char="§"/>
            </a:pPr>
            <a:r>
              <a:rPr lang="en-GB" dirty="0">
                <a:latin typeface="Candara" pitchFamily="34" charset="0"/>
              </a:rPr>
              <a:t>Enabling two end nodes </a:t>
            </a:r>
            <a:endParaRPr lang="en-GB" dirty="0" smtClean="0">
              <a:latin typeface="Candara" pitchFamily="34" charset="0"/>
            </a:endParaRPr>
          </a:p>
          <a:p>
            <a:pPr marL="760413" lvl="1" indent="-279400" eaLnBrk="1" hangingPunct="1">
              <a:lnSpc>
                <a:spcPct val="115000"/>
              </a:lnSpc>
              <a:buClr>
                <a:schemeClr val="tx1"/>
              </a:buClr>
              <a:buFont typeface="Wingdings" pitchFamily="2" charset="2"/>
              <a:buChar char="§"/>
            </a:pPr>
            <a:r>
              <a:rPr lang="en-GB" dirty="0" smtClean="0">
                <a:latin typeface="Candara" pitchFamily="34" charset="0"/>
              </a:rPr>
              <a:t>to communicate </a:t>
            </a:r>
            <a:r>
              <a:rPr lang="en-GB" dirty="0">
                <a:latin typeface="Candara" pitchFamily="34" charset="0"/>
              </a:rPr>
              <a:t>across a controllable </a:t>
            </a:r>
            <a:r>
              <a:rPr lang="en-GB" dirty="0" smtClean="0">
                <a:latin typeface="Candara" pitchFamily="34" charset="0"/>
              </a:rPr>
              <a:t>(</a:t>
            </a:r>
            <a:r>
              <a:rPr lang="en-GB" dirty="0">
                <a:latin typeface="Candara" pitchFamily="34" charset="0"/>
              </a:rPr>
              <a:t>scalable, dynamic, resilient) </a:t>
            </a:r>
            <a:r>
              <a:rPr lang="en-GB" dirty="0" smtClean="0">
                <a:latin typeface="Candara" pitchFamily="34" charset="0"/>
              </a:rPr>
              <a:t>network</a:t>
            </a:r>
            <a:r>
              <a:rPr lang="en-GB" b="1" dirty="0" smtClean="0">
                <a:latin typeface="Candara" pitchFamily="34" charset="0"/>
              </a:rPr>
              <a:t> </a:t>
            </a:r>
            <a:endParaRPr lang="en-GB" b="1" dirty="0">
              <a:latin typeface="Candara" pitchFamily="34" charset="0"/>
            </a:endParaRPr>
          </a:p>
          <a:p>
            <a:pPr marL="290513" indent="-290513" eaLnBrk="1" hangingPunct="1">
              <a:lnSpc>
                <a:spcPct val="115000"/>
              </a:lnSpc>
              <a:spcBef>
                <a:spcPct val="33000"/>
              </a:spcBef>
              <a:buClr>
                <a:srgbClr val="E72619"/>
              </a:buClr>
              <a:buFont typeface="Wingdings" pitchFamily="2" charset="2"/>
              <a:buChar char=""/>
            </a:pPr>
            <a:r>
              <a:rPr lang="en-GB" sz="2000" b="1" dirty="0">
                <a:solidFill>
                  <a:srgbClr val="307C12"/>
                </a:solidFill>
                <a:latin typeface="Candara" pitchFamily="34" charset="0"/>
              </a:rPr>
              <a:t>WP2: Resource control</a:t>
            </a:r>
          </a:p>
          <a:p>
            <a:pPr marL="760413" lvl="1" indent="-279400" eaLnBrk="1" hangingPunct="1">
              <a:lnSpc>
                <a:spcPct val="115000"/>
              </a:lnSpc>
              <a:buClr>
                <a:schemeClr val="tx1"/>
              </a:buClr>
              <a:buFont typeface="Wingdings" pitchFamily="2" charset="2"/>
              <a:buChar char="§"/>
            </a:pPr>
            <a:r>
              <a:rPr lang="en-GB" dirty="0">
                <a:latin typeface="Candara" pitchFamily="34" charset="0"/>
              </a:rPr>
              <a:t>Allow a diverse set of parties to use &amp; share this internetwork</a:t>
            </a:r>
          </a:p>
          <a:p>
            <a:pPr marL="290513" indent="-290513" eaLnBrk="1" hangingPunct="1">
              <a:lnSpc>
                <a:spcPct val="115000"/>
              </a:lnSpc>
              <a:spcBef>
                <a:spcPct val="33000"/>
              </a:spcBef>
              <a:buClr>
                <a:srgbClr val="E72619"/>
              </a:buClr>
              <a:buFont typeface="Wingdings" pitchFamily="2" charset="2"/>
              <a:buChar char=""/>
            </a:pPr>
            <a:r>
              <a:rPr lang="en-GB" sz="2000" b="1" dirty="0">
                <a:solidFill>
                  <a:srgbClr val="307C12"/>
                </a:solidFill>
                <a:latin typeface="Candara" pitchFamily="34" charset="0"/>
              </a:rPr>
              <a:t>WP3: Socio-economic, commercial &amp; strategic </a:t>
            </a:r>
            <a:r>
              <a:rPr lang="en-GB" sz="2000" b="1" dirty="0" smtClean="0">
                <a:solidFill>
                  <a:srgbClr val="307C12"/>
                </a:solidFill>
                <a:latin typeface="Candara" pitchFamily="34" charset="0"/>
              </a:rPr>
              <a:t>factors</a:t>
            </a:r>
            <a:endParaRPr lang="en-GB" sz="2000" b="1" dirty="0">
              <a:solidFill>
                <a:srgbClr val="307C12"/>
              </a:solidFill>
              <a:latin typeface="Candara" pitchFamily="34" charset="0"/>
            </a:endParaRPr>
          </a:p>
        </p:txBody>
      </p:sp>
      <p:grpSp>
        <p:nvGrpSpPr>
          <p:cNvPr id="2" name="Group 30"/>
          <p:cNvGrpSpPr>
            <a:grpSpLocks/>
          </p:cNvGrpSpPr>
          <p:nvPr/>
        </p:nvGrpSpPr>
        <p:grpSpPr bwMode="auto">
          <a:xfrm>
            <a:off x="3849566" y="1429275"/>
            <a:ext cx="3405553" cy="4939386"/>
            <a:chOff x="2627" y="806"/>
            <a:chExt cx="2324" cy="3231"/>
          </a:xfrm>
        </p:grpSpPr>
        <p:grpSp>
          <p:nvGrpSpPr>
            <p:cNvPr id="3" name="Group 25"/>
            <p:cNvGrpSpPr>
              <a:grpSpLocks/>
            </p:cNvGrpSpPr>
            <p:nvPr/>
          </p:nvGrpSpPr>
          <p:grpSpPr bwMode="auto">
            <a:xfrm>
              <a:off x="3315" y="806"/>
              <a:ext cx="740" cy="629"/>
              <a:chOff x="4843" y="852"/>
              <a:chExt cx="740" cy="629"/>
            </a:xfrm>
          </p:grpSpPr>
          <p:sp>
            <p:nvSpPr>
              <p:cNvPr id="128019" name="Text Box 19"/>
              <p:cNvSpPr txBox="1">
                <a:spLocks noChangeArrowheads="1"/>
              </p:cNvSpPr>
              <p:nvPr/>
            </p:nvSpPr>
            <p:spPr bwMode="auto">
              <a:xfrm>
                <a:off x="4843" y="852"/>
                <a:ext cx="740" cy="211"/>
              </a:xfrm>
              <a:prstGeom prst="rect">
                <a:avLst/>
              </a:prstGeom>
              <a:noFill/>
              <a:ln w="9525">
                <a:noFill/>
                <a:miter lim="800000"/>
                <a:headEnd/>
                <a:tailEnd/>
              </a:ln>
              <a:effectLst/>
            </p:spPr>
            <p:txBody>
              <a:bodyPr bIns="0">
                <a:spAutoFit/>
              </a:bodyPr>
              <a:lstStyle/>
              <a:p>
                <a:r>
                  <a:rPr lang="en-GB" b="1" dirty="0">
                    <a:solidFill>
                      <a:srgbClr val="00B0F0"/>
                    </a:solidFill>
                    <a:latin typeface="Candara" pitchFamily="34" charset="0"/>
                  </a:rPr>
                  <a:t>WP1</a:t>
                </a:r>
              </a:p>
            </p:txBody>
          </p:sp>
          <p:cxnSp>
            <p:nvCxnSpPr>
              <p:cNvPr id="128021" name="AutoShape 21"/>
              <p:cNvCxnSpPr>
                <a:cxnSpLocks noChangeShapeType="1"/>
                <a:stCxn id="128019" idx="2"/>
              </p:cNvCxnSpPr>
              <p:nvPr/>
            </p:nvCxnSpPr>
            <p:spPr bwMode="auto">
              <a:xfrm rot="16200000" flipH="1">
                <a:off x="5074" y="1202"/>
                <a:ext cx="418" cy="140"/>
              </a:xfrm>
              <a:prstGeom prst="straightConnector1">
                <a:avLst/>
              </a:prstGeom>
              <a:noFill/>
              <a:ln w="38100">
                <a:solidFill>
                  <a:schemeClr val="accent2"/>
                </a:solidFill>
                <a:round/>
                <a:headEnd/>
                <a:tailEnd type="triangle" w="med" len="med"/>
              </a:ln>
              <a:effectLst/>
            </p:spPr>
          </p:cxnSp>
        </p:grpSp>
        <p:grpSp>
          <p:nvGrpSpPr>
            <p:cNvPr id="4" name="Group 26"/>
            <p:cNvGrpSpPr>
              <a:grpSpLocks/>
            </p:cNvGrpSpPr>
            <p:nvPr/>
          </p:nvGrpSpPr>
          <p:grpSpPr bwMode="auto">
            <a:xfrm>
              <a:off x="2627" y="3284"/>
              <a:ext cx="811" cy="753"/>
              <a:chOff x="2621" y="2976"/>
              <a:chExt cx="811" cy="753"/>
            </a:xfrm>
          </p:grpSpPr>
          <p:sp>
            <p:nvSpPr>
              <p:cNvPr id="128018" name="Text Box 18"/>
              <p:cNvSpPr txBox="1">
                <a:spLocks noChangeArrowheads="1"/>
              </p:cNvSpPr>
              <p:nvPr/>
            </p:nvSpPr>
            <p:spPr bwMode="auto">
              <a:xfrm>
                <a:off x="2621" y="3518"/>
                <a:ext cx="427" cy="211"/>
              </a:xfrm>
              <a:prstGeom prst="rect">
                <a:avLst/>
              </a:prstGeom>
              <a:noFill/>
              <a:ln w="9525">
                <a:noFill/>
                <a:miter lim="800000"/>
                <a:headEnd/>
                <a:tailEnd/>
              </a:ln>
              <a:effectLst/>
            </p:spPr>
            <p:txBody>
              <a:bodyPr wrap="none" tIns="0">
                <a:spAutoFit/>
              </a:bodyPr>
              <a:lstStyle/>
              <a:p>
                <a:r>
                  <a:rPr lang="en-GB" dirty="0">
                    <a:solidFill>
                      <a:srgbClr val="00B0F0"/>
                    </a:solidFill>
                    <a:latin typeface="Candara" pitchFamily="34" charset="0"/>
                  </a:rPr>
                  <a:t>WP2</a:t>
                </a:r>
              </a:p>
            </p:txBody>
          </p:sp>
          <p:cxnSp>
            <p:nvCxnSpPr>
              <p:cNvPr id="128022" name="AutoShape 22"/>
              <p:cNvCxnSpPr>
                <a:cxnSpLocks noChangeShapeType="1"/>
                <a:stCxn id="128018" idx="0"/>
              </p:cNvCxnSpPr>
              <p:nvPr/>
            </p:nvCxnSpPr>
            <p:spPr bwMode="auto">
              <a:xfrm rot="5400000" flipH="1" flipV="1">
                <a:off x="2862" y="2948"/>
                <a:ext cx="542" cy="598"/>
              </a:xfrm>
              <a:prstGeom prst="straightConnector1">
                <a:avLst/>
              </a:prstGeom>
              <a:noFill/>
              <a:ln w="38100">
                <a:solidFill>
                  <a:schemeClr val="accent2"/>
                </a:solidFill>
                <a:round/>
                <a:headEnd/>
                <a:tailEnd type="triangle" w="med" len="med"/>
              </a:ln>
              <a:effectLst/>
            </p:spPr>
          </p:cxnSp>
        </p:grpSp>
        <p:grpSp>
          <p:nvGrpSpPr>
            <p:cNvPr id="5" name="Group 27"/>
            <p:cNvGrpSpPr>
              <a:grpSpLocks/>
            </p:cNvGrpSpPr>
            <p:nvPr/>
          </p:nvGrpSpPr>
          <p:grpSpPr bwMode="auto">
            <a:xfrm>
              <a:off x="4345" y="3484"/>
              <a:ext cx="606" cy="510"/>
              <a:chOff x="4345" y="3484"/>
              <a:chExt cx="606" cy="510"/>
            </a:xfrm>
          </p:grpSpPr>
          <p:sp>
            <p:nvSpPr>
              <p:cNvPr id="128020" name="Text Box 20"/>
              <p:cNvSpPr txBox="1">
                <a:spLocks noChangeArrowheads="1"/>
              </p:cNvSpPr>
              <p:nvPr/>
            </p:nvSpPr>
            <p:spPr bwMode="auto">
              <a:xfrm>
                <a:off x="4345" y="3783"/>
                <a:ext cx="430" cy="211"/>
              </a:xfrm>
              <a:prstGeom prst="rect">
                <a:avLst/>
              </a:prstGeom>
              <a:noFill/>
              <a:ln w="9525">
                <a:noFill/>
                <a:miter lim="800000"/>
                <a:headEnd/>
                <a:tailEnd/>
              </a:ln>
              <a:effectLst/>
            </p:spPr>
            <p:txBody>
              <a:bodyPr wrap="none" tIns="0">
                <a:spAutoFit/>
              </a:bodyPr>
              <a:lstStyle/>
              <a:p>
                <a:r>
                  <a:rPr lang="en-GB" dirty="0">
                    <a:solidFill>
                      <a:srgbClr val="00B0F0"/>
                    </a:solidFill>
                    <a:latin typeface="Candara" pitchFamily="34" charset="0"/>
                  </a:rPr>
                  <a:t>WP3</a:t>
                </a:r>
              </a:p>
            </p:txBody>
          </p:sp>
          <p:cxnSp>
            <p:nvCxnSpPr>
              <p:cNvPr id="128023" name="AutoShape 23"/>
              <p:cNvCxnSpPr>
                <a:cxnSpLocks noChangeShapeType="1"/>
                <a:stCxn id="128020" idx="0"/>
              </p:cNvCxnSpPr>
              <p:nvPr/>
            </p:nvCxnSpPr>
            <p:spPr bwMode="auto">
              <a:xfrm rot="5400000" flipH="1" flipV="1">
                <a:off x="4606" y="3438"/>
                <a:ext cx="299" cy="391"/>
              </a:xfrm>
              <a:prstGeom prst="straightConnector1">
                <a:avLst/>
              </a:prstGeom>
              <a:noFill/>
              <a:ln w="38100">
                <a:solidFill>
                  <a:schemeClr val="accent2"/>
                </a:solidFill>
                <a:round/>
                <a:headEnd/>
                <a:tailEnd type="triangle" w="med" len="med"/>
              </a:ln>
              <a:effectLst/>
            </p:spPr>
          </p:cxn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8029"/>
                                        </p:tgtEl>
                                        <p:attrNameLst>
                                          <p:attrName>style.visibility</p:attrName>
                                        </p:attrNameLst>
                                      </p:cBhvr>
                                      <p:to>
                                        <p:strVal val="visible"/>
                                      </p:to>
                                    </p:set>
                                    <p:animEffect transition="in" filter="dissolve">
                                      <p:cBhvr>
                                        <p:cTn id="7" dur="500"/>
                                        <p:tgtEl>
                                          <p:spTgt spid="12802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GB">
                <a:latin typeface="Gill Sans MT" pitchFamily="34" charset="0"/>
              </a:rPr>
              <a:t>Out of scope, for instance…</a:t>
            </a:r>
          </a:p>
        </p:txBody>
      </p:sp>
      <p:sp>
        <p:nvSpPr>
          <p:cNvPr id="117763" name="Rectangle 3"/>
          <p:cNvSpPr>
            <a:spLocks noGrp="1" noChangeArrowheads="1"/>
          </p:cNvSpPr>
          <p:nvPr>
            <p:ph type="body" idx="1"/>
          </p:nvPr>
        </p:nvSpPr>
        <p:spPr/>
        <p:txBody>
          <a:bodyPr>
            <a:noAutofit/>
          </a:bodyPr>
          <a:lstStyle/>
          <a:p>
            <a:pPr>
              <a:lnSpc>
                <a:spcPct val="105000"/>
              </a:lnSpc>
            </a:pPr>
            <a:r>
              <a:rPr lang="en-GB" sz="2400" dirty="0">
                <a:latin typeface="Gill Sans MT" pitchFamily="34" charset="0"/>
              </a:rPr>
              <a:t>Specific research on the physical layer </a:t>
            </a:r>
            <a:endParaRPr lang="en-GB" sz="2400" dirty="0" smtClean="0">
              <a:latin typeface="Gill Sans MT" pitchFamily="34" charset="0"/>
            </a:endParaRPr>
          </a:p>
          <a:p>
            <a:pPr>
              <a:lnSpc>
                <a:spcPct val="105000"/>
              </a:lnSpc>
            </a:pPr>
            <a:r>
              <a:rPr lang="en-GB" sz="2400" dirty="0" smtClean="0">
                <a:latin typeface="Gill Sans MT" pitchFamily="34" charset="0"/>
              </a:rPr>
              <a:t>Specific </a:t>
            </a:r>
            <a:r>
              <a:rPr lang="en-GB" sz="2400" dirty="0">
                <a:latin typeface="Gill Sans MT" pitchFamily="34" charset="0"/>
              </a:rPr>
              <a:t>research on the service layer and applications </a:t>
            </a:r>
            <a:endParaRPr lang="en-GB" sz="2400" dirty="0" smtClean="0">
              <a:latin typeface="Gill Sans MT" pitchFamily="34" charset="0"/>
            </a:endParaRPr>
          </a:p>
          <a:p>
            <a:pPr lvl="1">
              <a:lnSpc>
                <a:spcPct val="105000"/>
              </a:lnSpc>
            </a:pPr>
            <a:r>
              <a:rPr lang="en-GB" sz="2400" dirty="0" smtClean="0">
                <a:latin typeface="Gill Sans MT" pitchFamily="34" charset="0"/>
              </a:rPr>
              <a:t>(</a:t>
            </a:r>
            <a:r>
              <a:rPr lang="en-GB" sz="2400" dirty="0">
                <a:latin typeface="Gill Sans MT" pitchFamily="34" charset="0"/>
              </a:rPr>
              <a:t>requirements are in scope).</a:t>
            </a:r>
          </a:p>
          <a:p>
            <a:pPr>
              <a:lnSpc>
                <a:spcPct val="105000"/>
              </a:lnSpc>
            </a:pPr>
            <a:r>
              <a:rPr lang="en-GB" sz="2400" dirty="0">
                <a:latin typeface="Gill Sans MT" pitchFamily="34" charset="0"/>
              </a:rPr>
              <a:t>Mobile IP++, </a:t>
            </a:r>
            <a:r>
              <a:rPr lang="en-GB" sz="2400" dirty="0" smtClean="0">
                <a:latin typeface="Gill Sans MT" pitchFamily="34" charset="0"/>
              </a:rPr>
              <a:t>other </a:t>
            </a:r>
            <a:r>
              <a:rPr lang="en-GB" sz="2400" dirty="0">
                <a:latin typeface="Gill Sans MT" pitchFamily="34" charset="0"/>
              </a:rPr>
              <a:t>specific mobility protocol enhancements. </a:t>
            </a:r>
            <a:endParaRPr lang="en-GB" sz="2400" dirty="0" smtClean="0">
              <a:latin typeface="Gill Sans MT" pitchFamily="34" charset="0"/>
            </a:endParaRPr>
          </a:p>
          <a:p>
            <a:pPr lvl="1">
              <a:lnSpc>
                <a:spcPct val="105000"/>
              </a:lnSpc>
            </a:pPr>
            <a:r>
              <a:rPr lang="en-GB" sz="2400" dirty="0" smtClean="0">
                <a:latin typeface="Gill Sans MT" pitchFamily="34" charset="0"/>
              </a:rPr>
              <a:t>(</a:t>
            </a:r>
            <a:r>
              <a:rPr lang="en-GB" sz="2400" dirty="0">
                <a:latin typeface="Gill Sans MT" pitchFamily="34" charset="0"/>
              </a:rPr>
              <a:t>mobility is intrinsic).</a:t>
            </a:r>
          </a:p>
          <a:p>
            <a:pPr>
              <a:lnSpc>
                <a:spcPct val="105000"/>
              </a:lnSpc>
            </a:pPr>
            <a:r>
              <a:rPr lang="en-GB" sz="2400" dirty="0">
                <a:latin typeface="Gill Sans MT" pitchFamily="34" charset="0"/>
              </a:rPr>
              <a:t>Virtualisation as a focus </a:t>
            </a:r>
            <a:endParaRPr lang="en-GB" sz="2400" dirty="0" smtClean="0">
              <a:latin typeface="Gill Sans MT" pitchFamily="34" charset="0"/>
            </a:endParaRPr>
          </a:p>
          <a:p>
            <a:pPr lvl="1">
              <a:lnSpc>
                <a:spcPct val="105000"/>
              </a:lnSpc>
            </a:pPr>
            <a:r>
              <a:rPr lang="en-GB" sz="2400" dirty="0" smtClean="0">
                <a:latin typeface="Gill Sans MT" pitchFamily="34" charset="0"/>
              </a:rPr>
              <a:t>(A </a:t>
            </a:r>
            <a:r>
              <a:rPr lang="en-GB" sz="2400" dirty="0">
                <a:latin typeface="Gill Sans MT" pitchFamily="34" charset="0"/>
              </a:rPr>
              <a:t>technique </a:t>
            </a:r>
            <a:r>
              <a:rPr lang="en-GB" sz="2400" dirty="0" smtClean="0">
                <a:latin typeface="Gill Sans MT" pitchFamily="34" charset="0"/>
              </a:rPr>
              <a:t>to </a:t>
            </a:r>
            <a:r>
              <a:rPr lang="en-GB" sz="2400" dirty="0">
                <a:latin typeface="Gill Sans MT" pitchFamily="34" charset="0"/>
              </a:rPr>
              <a:t>solve problems, but not a primary </a:t>
            </a:r>
            <a:r>
              <a:rPr lang="en-GB" sz="2400" dirty="0" smtClean="0">
                <a:latin typeface="Gill Sans MT" pitchFamily="34" charset="0"/>
              </a:rPr>
              <a:t>goal).</a:t>
            </a:r>
            <a:endParaRPr lang="en-GB" sz="2400" dirty="0">
              <a:latin typeface="Gill Sans MT" pitchFamily="34" charset="0"/>
            </a:endParaRPr>
          </a:p>
          <a:p>
            <a:pPr>
              <a:lnSpc>
                <a:spcPct val="105000"/>
              </a:lnSpc>
            </a:pPr>
            <a:r>
              <a:rPr lang="en-GB" sz="2400" dirty="0">
                <a:latin typeface="Gill Sans MT" pitchFamily="34" charset="0"/>
              </a:rPr>
              <a:t>Security protocols as an add-on </a:t>
            </a:r>
            <a:endParaRPr lang="en-GB" sz="2400" dirty="0" smtClean="0">
              <a:latin typeface="Gill Sans MT" pitchFamily="34" charset="0"/>
            </a:endParaRPr>
          </a:p>
          <a:p>
            <a:pPr lvl="1">
              <a:lnSpc>
                <a:spcPct val="105000"/>
              </a:lnSpc>
            </a:pPr>
            <a:r>
              <a:rPr lang="en-GB" sz="2400" dirty="0" smtClean="0">
                <a:latin typeface="Gill Sans MT" pitchFamily="34" charset="0"/>
              </a:rPr>
              <a:t>(</a:t>
            </a:r>
            <a:r>
              <a:rPr lang="en-GB" sz="2400" dirty="0">
                <a:latin typeface="Gill Sans MT" pitchFamily="34" charset="0"/>
              </a:rPr>
              <a:t>design security in at architectural level</a:t>
            </a:r>
            <a:r>
              <a:rPr lang="en-GB" sz="2400" dirty="0" smtClean="0">
                <a:latin typeface="Gill Sans MT" pitchFamily="34" charset="0"/>
              </a:rPr>
              <a:t>)</a:t>
            </a:r>
            <a:endParaRPr lang="en-GB" sz="2400" dirty="0">
              <a:latin typeface="Gill Sans MT" pitchFamily="34" charset="0"/>
            </a:endParaRPr>
          </a:p>
        </p:txBody>
      </p:sp>
      <p:sp>
        <p:nvSpPr>
          <p:cNvPr id="7"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12</a:t>
            </a:fld>
            <a:endParaRPr lang="en-US" altLang="ko-KR" dirty="0">
              <a:latin typeface="Candara"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GB">
                <a:latin typeface="Candara" pitchFamily="34" charset="0"/>
              </a:rPr>
              <a:t>Reachability (WP1)</a:t>
            </a:r>
          </a:p>
        </p:txBody>
      </p:sp>
      <p:sp>
        <p:nvSpPr>
          <p:cNvPr id="118787" name="Rectangle 3"/>
          <p:cNvSpPr>
            <a:spLocks noGrp="1" noChangeArrowheads="1"/>
          </p:cNvSpPr>
          <p:nvPr>
            <p:ph type="body" idx="1"/>
          </p:nvPr>
        </p:nvSpPr>
        <p:spPr>
          <a:xfrm>
            <a:off x="285720" y="1295400"/>
            <a:ext cx="8619392" cy="5062558"/>
          </a:xfrm>
        </p:spPr>
        <p:txBody>
          <a:bodyPr>
            <a:noAutofit/>
          </a:bodyPr>
          <a:lstStyle/>
          <a:p>
            <a:pPr>
              <a:lnSpc>
                <a:spcPct val="105000"/>
              </a:lnSpc>
            </a:pPr>
            <a:r>
              <a:rPr lang="en-GB" sz="2400" dirty="0" smtClean="0">
                <a:latin typeface="Candara" pitchFamily="34" charset="0"/>
              </a:rPr>
              <a:t>Design </a:t>
            </a:r>
            <a:r>
              <a:rPr lang="en-GB" sz="2400" dirty="0">
                <a:latin typeface="Candara" pitchFamily="34" charset="0"/>
              </a:rPr>
              <a:t>a new </a:t>
            </a:r>
            <a:r>
              <a:rPr lang="en-GB" sz="2400" dirty="0" err="1">
                <a:latin typeface="Candara" pitchFamily="34" charset="0"/>
              </a:rPr>
              <a:t>reachability</a:t>
            </a:r>
            <a:r>
              <a:rPr lang="en-GB" sz="2400" dirty="0">
                <a:latin typeface="Candara" pitchFamily="34" charset="0"/>
              </a:rPr>
              <a:t> architecture </a:t>
            </a:r>
          </a:p>
          <a:p>
            <a:pPr lvl="1">
              <a:lnSpc>
                <a:spcPct val="105000"/>
              </a:lnSpc>
            </a:pPr>
            <a:r>
              <a:rPr lang="en-GB" sz="2400" dirty="0">
                <a:latin typeface="Candara" pitchFamily="34" charset="0"/>
              </a:rPr>
              <a:t>Restore transparent </a:t>
            </a:r>
            <a:r>
              <a:rPr lang="en-GB" sz="2400" dirty="0" err="1">
                <a:latin typeface="Candara" pitchFamily="34" charset="0"/>
              </a:rPr>
              <a:t>reachability</a:t>
            </a:r>
            <a:r>
              <a:rPr lang="en-GB" sz="2400" dirty="0">
                <a:latin typeface="Candara" pitchFamily="34" charset="0"/>
              </a:rPr>
              <a:t> in a scalable manner</a:t>
            </a:r>
          </a:p>
          <a:p>
            <a:pPr lvl="1">
              <a:lnSpc>
                <a:spcPct val="105000"/>
              </a:lnSpc>
            </a:pPr>
            <a:r>
              <a:rPr lang="en-GB" sz="2400" dirty="0">
                <a:latin typeface="Candara" pitchFamily="34" charset="0"/>
              </a:rPr>
              <a:t>Resilient, multi-homing, fast convergence</a:t>
            </a:r>
          </a:p>
          <a:p>
            <a:pPr lvl="1">
              <a:lnSpc>
                <a:spcPct val="105000"/>
              </a:lnSpc>
            </a:pPr>
            <a:r>
              <a:rPr lang="en-GB" sz="2400" dirty="0">
                <a:latin typeface="Candara" pitchFamily="34" charset="0"/>
              </a:rPr>
              <a:t>Locator identifier split proposals</a:t>
            </a:r>
          </a:p>
          <a:p>
            <a:pPr lvl="1">
              <a:lnSpc>
                <a:spcPct val="105000"/>
              </a:lnSpc>
            </a:pPr>
            <a:r>
              <a:rPr lang="en-GB" sz="2400" dirty="0">
                <a:latin typeface="Candara" pitchFamily="34" charset="0"/>
              </a:rPr>
              <a:t>Providing info to WP2 </a:t>
            </a:r>
            <a:r>
              <a:rPr lang="en-GB" sz="2400" dirty="0" smtClean="0">
                <a:latin typeface="Candara" pitchFamily="34" charset="0"/>
              </a:rPr>
              <a:t>functions</a:t>
            </a:r>
            <a:endParaRPr lang="en-GB" sz="2400" dirty="0">
              <a:latin typeface="Candara" pitchFamily="34" charset="0"/>
            </a:endParaRPr>
          </a:p>
          <a:p>
            <a:pPr lvl="1">
              <a:lnSpc>
                <a:spcPct val="105000"/>
              </a:lnSpc>
            </a:pPr>
            <a:r>
              <a:rPr lang="en-GB" sz="2400" dirty="0">
                <a:latin typeface="Candara" pitchFamily="34" charset="0"/>
              </a:rPr>
              <a:t>Flexible framework </a:t>
            </a:r>
            <a:endParaRPr lang="en-GB" sz="2400" dirty="0" smtClean="0">
              <a:latin typeface="Candara" pitchFamily="34" charset="0"/>
            </a:endParaRPr>
          </a:p>
          <a:p>
            <a:pPr lvl="2">
              <a:lnSpc>
                <a:spcPct val="105000"/>
              </a:lnSpc>
            </a:pPr>
            <a:r>
              <a:rPr lang="en-GB" sz="2200" dirty="0" smtClean="0">
                <a:latin typeface="Candara" pitchFamily="34" charset="0"/>
              </a:rPr>
              <a:t>to add </a:t>
            </a:r>
            <a:r>
              <a:rPr lang="en-GB" sz="2200" dirty="0">
                <a:latin typeface="Candara" pitchFamily="34" charset="0"/>
              </a:rPr>
              <a:t>extra network control </a:t>
            </a:r>
            <a:r>
              <a:rPr lang="en-GB" sz="2200" dirty="0" smtClean="0">
                <a:latin typeface="Candara" pitchFamily="34" charset="0"/>
              </a:rPr>
              <a:t>capabilities</a:t>
            </a:r>
            <a:endParaRPr lang="en-GB" sz="2400" dirty="0">
              <a:latin typeface="Candara" pitchFamily="34" charset="0"/>
            </a:endParaRPr>
          </a:p>
          <a:p>
            <a:pPr>
              <a:lnSpc>
                <a:spcPct val="105000"/>
              </a:lnSpc>
            </a:pPr>
            <a:r>
              <a:rPr lang="en-GB" sz="2400" dirty="0">
                <a:latin typeface="Candara" pitchFamily="34" charset="0"/>
              </a:rPr>
              <a:t>Applying </a:t>
            </a:r>
            <a:r>
              <a:rPr lang="en-GB" sz="2400" dirty="0" err="1">
                <a:latin typeface="Candara" pitchFamily="34" charset="0"/>
              </a:rPr>
              <a:t>reachability</a:t>
            </a:r>
            <a:r>
              <a:rPr lang="en-GB" sz="2400" dirty="0">
                <a:latin typeface="Candara" pitchFamily="34" charset="0"/>
              </a:rPr>
              <a:t> capabilities</a:t>
            </a:r>
          </a:p>
          <a:p>
            <a:pPr lvl="1">
              <a:lnSpc>
                <a:spcPct val="105000"/>
              </a:lnSpc>
            </a:pPr>
            <a:r>
              <a:rPr lang="en-GB" sz="2400" dirty="0">
                <a:latin typeface="Candara" pitchFamily="34" charset="0"/>
              </a:rPr>
              <a:t>Multi-homing </a:t>
            </a:r>
          </a:p>
          <a:p>
            <a:pPr lvl="1">
              <a:lnSpc>
                <a:spcPct val="105000"/>
              </a:lnSpc>
            </a:pPr>
            <a:r>
              <a:rPr lang="en-GB" sz="2400" dirty="0">
                <a:latin typeface="Candara" pitchFamily="34" charset="0"/>
              </a:rPr>
              <a:t>Remote traffic filtering</a:t>
            </a:r>
          </a:p>
          <a:p>
            <a:pPr lvl="1">
              <a:lnSpc>
                <a:spcPct val="105000"/>
              </a:lnSpc>
            </a:pPr>
            <a:r>
              <a:rPr lang="en-GB" sz="2400" dirty="0">
                <a:latin typeface="Candara" pitchFamily="34" charset="0"/>
              </a:rPr>
              <a:t>Proof-of-concept prototype </a:t>
            </a:r>
          </a:p>
        </p:txBody>
      </p:sp>
      <p:sp>
        <p:nvSpPr>
          <p:cNvPr id="7"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13</a:t>
            </a:fld>
            <a:endParaRPr lang="en-US" altLang="ko-KR" dirty="0">
              <a:latin typeface="Candara"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285720" y="214290"/>
            <a:ext cx="8576926" cy="857256"/>
          </a:xfrm>
        </p:spPr>
        <p:txBody>
          <a:bodyPr>
            <a:normAutofit/>
          </a:bodyPr>
          <a:lstStyle/>
          <a:p>
            <a:r>
              <a:rPr lang="en-GB" dirty="0">
                <a:latin typeface="Candara" pitchFamily="34" charset="0"/>
              </a:rPr>
              <a:t>Resource control (WP2)</a:t>
            </a:r>
          </a:p>
        </p:txBody>
      </p:sp>
      <p:sp>
        <p:nvSpPr>
          <p:cNvPr id="119811" name="Rectangle 3"/>
          <p:cNvSpPr>
            <a:spLocks noGrp="1" noChangeArrowheads="1"/>
          </p:cNvSpPr>
          <p:nvPr>
            <p:ph type="body" idx="1"/>
          </p:nvPr>
        </p:nvSpPr>
        <p:spPr>
          <a:xfrm>
            <a:off x="357157" y="1428736"/>
            <a:ext cx="8203619" cy="5024452"/>
          </a:xfrm>
        </p:spPr>
        <p:txBody>
          <a:bodyPr>
            <a:noAutofit/>
          </a:bodyPr>
          <a:lstStyle/>
          <a:p>
            <a:pPr>
              <a:lnSpc>
                <a:spcPct val="105000"/>
              </a:lnSpc>
            </a:pPr>
            <a:r>
              <a:rPr lang="en-GB" sz="2400" dirty="0" smtClean="0">
                <a:latin typeface="Candara" pitchFamily="34" charset="0"/>
              </a:rPr>
              <a:t>Develop </a:t>
            </a:r>
            <a:r>
              <a:rPr lang="en-GB" sz="2400" dirty="0">
                <a:latin typeface="Candara" pitchFamily="34" charset="0"/>
              </a:rPr>
              <a:t>&amp; evaluate a unified approach to resource control </a:t>
            </a:r>
            <a:endParaRPr lang="en-GB" sz="2400" dirty="0" smtClean="0">
              <a:latin typeface="Candara" pitchFamily="34" charset="0"/>
            </a:endParaRPr>
          </a:p>
          <a:p>
            <a:pPr lvl="1">
              <a:lnSpc>
                <a:spcPct val="105000"/>
              </a:lnSpc>
            </a:pPr>
            <a:r>
              <a:rPr lang="en-GB" sz="2400" dirty="0" smtClean="0">
                <a:latin typeface="Candara" pitchFamily="34" charset="0"/>
              </a:rPr>
              <a:t>Utilisation </a:t>
            </a:r>
            <a:r>
              <a:rPr lang="en-GB" sz="2400" dirty="0">
                <a:latin typeface="Candara" pitchFamily="34" charset="0"/>
              </a:rPr>
              <a:t>&amp; network performance</a:t>
            </a:r>
          </a:p>
          <a:p>
            <a:pPr lvl="1">
              <a:lnSpc>
                <a:spcPct val="105000"/>
              </a:lnSpc>
            </a:pPr>
            <a:r>
              <a:rPr lang="en-GB" sz="2400" dirty="0" smtClean="0">
                <a:latin typeface="Candara" pitchFamily="34" charset="0"/>
              </a:rPr>
              <a:t>Cheat-proof</a:t>
            </a:r>
            <a:r>
              <a:rPr lang="en-GB" sz="2400" dirty="0">
                <a:latin typeface="Candara" pitchFamily="34" charset="0"/>
              </a:rPr>
              <a:t>, deployment </a:t>
            </a:r>
            <a:r>
              <a:rPr lang="en-GB" sz="2400" dirty="0" smtClean="0">
                <a:latin typeface="Candara" pitchFamily="34" charset="0"/>
              </a:rPr>
              <a:t>incentives</a:t>
            </a:r>
          </a:p>
          <a:p>
            <a:pPr lvl="1">
              <a:lnSpc>
                <a:spcPct val="105000"/>
              </a:lnSpc>
            </a:pPr>
            <a:endParaRPr lang="en-GB" sz="2400" dirty="0">
              <a:latin typeface="Candara" pitchFamily="34" charset="0"/>
            </a:endParaRPr>
          </a:p>
          <a:p>
            <a:pPr>
              <a:lnSpc>
                <a:spcPct val="105000"/>
              </a:lnSpc>
            </a:pPr>
            <a:r>
              <a:rPr lang="en-GB" sz="2400" dirty="0" smtClean="0">
                <a:latin typeface="Candara" pitchFamily="34" charset="0"/>
              </a:rPr>
              <a:t>Develop </a:t>
            </a:r>
            <a:r>
              <a:rPr lang="en-GB" sz="2400" dirty="0">
                <a:latin typeface="Candara" pitchFamily="34" charset="0"/>
              </a:rPr>
              <a:t>&amp; evaluate examples </a:t>
            </a:r>
            <a:r>
              <a:rPr lang="en-GB" sz="2400" dirty="0" smtClean="0">
                <a:latin typeface="Candara" pitchFamily="34" charset="0"/>
              </a:rPr>
              <a:t>for </a:t>
            </a:r>
            <a:r>
              <a:rPr lang="en-GB" sz="2400" dirty="0">
                <a:latin typeface="Candara" pitchFamily="34" charset="0"/>
              </a:rPr>
              <a:t>the unified approach</a:t>
            </a:r>
          </a:p>
          <a:p>
            <a:pPr lvl="1">
              <a:lnSpc>
                <a:spcPct val="105000"/>
              </a:lnSpc>
            </a:pPr>
            <a:r>
              <a:rPr lang="en-GB" sz="2400" dirty="0">
                <a:latin typeface="Candara" pitchFamily="34" charset="0"/>
              </a:rPr>
              <a:t>Congestion control</a:t>
            </a:r>
          </a:p>
          <a:p>
            <a:pPr lvl="1">
              <a:lnSpc>
                <a:spcPct val="105000"/>
              </a:lnSpc>
            </a:pPr>
            <a:r>
              <a:rPr lang="en-GB" sz="2400" dirty="0">
                <a:latin typeface="Candara" pitchFamily="34" charset="0"/>
              </a:rPr>
              <a:t>Path selection / balancing…</a:t>
            </a:r>
          </a:p>
          <a:p>
            <a:pPr lvl="1">
              <a:lnSpc>
                <a:spcPct val="105000"/>
              </a:lnSpc>
            </a:pPr>
            <a:r>
              <a:rPr lang="en-GB" sz="2400" dirty="0">
                <a:latin typeface="Candara" pitchFamily="34" charset="0"/>
              </a:rPr>
              <a:t>Proof-of-concept prototype </a:t>
            </a:r>
          </a:p>
        </p:txBody>
      </p:sp>
      <p:sp>
        <p:nvSpPr>
          <p:cNvPr id="7"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14</a:t>
            </a:fld>
            <a:endParaRPr lang="en-US" altLang="ko-KR" dirty="0">
              <a:latin typeface="Candara" pitchFamily="34"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GB" sz="4000">
                <a:latin typeface="Gill Sans MT" pitchFamily="34" charset="0"/>
              </a:rPr>
              <a:t>Social &amp; Commercial control (WP3)</a:t>
            </a:r>
          </a:p>
        </p:txBody>
      </p:sp>
      <p:sp>
        <p:nvSpPr>
          <p:cNvPr id="120835" name="Rectangle 3"/>
          <p:cNvSpPr>
            <a:spLocks noGrp="1" noChangeArrowheads="1"/>
          </p:cNvSpPr>
          <p:nvPr>
            <p:ph type="body" idx="1"/>
          </p:nvPr>
        </p:nvSpPr>
        <p:spPr>
          <a:xfrm>
            <a:off x="357157" y="1428736"/>
            <a:ext cx="8203619" cy="5024452"/>
          </a:xfrm>
        </p:spPr>
        <p:txBody>
          <a:bodyPr>
            <a:normAutofit/>
          </a:bodyPr>
          <a:lstStyle/>
          <a:p>
            <a:pPr>
              <a:lnSpc>
                <a:spcPct val="105000"/>
              </a:lnSpc>
            </a:pPr>
            <a:r>
              <a:rPr lang="en-GB" sz="2400" dirty="0" smtClean="0">
                <a:latin typeface="Candara" pitchFamily="34" charset="0"/>
              </a:rPr>
              <a:t>Articulate </a:t>
            </a:r>
            <a:r>
              <a:rPr lang="en-GB" sz="2400" dirty="0">
                <a:latin typeface="Candara" pitchFamily="34" charset="0"/>
              </a:rPr>
              <a:t>the principles </a:t>
            </a:r>
            <a:r>
              <a:rPr lang="en-GB" sz="2400" dirty="0" smtClean="0">
                <a:latin typeface="Candara" pitchFamily="34" charset="0"/>
              </a:rPr>
              <a:t>for design of a </a:t>
            </a:r>
            <a:r>
              <a:rPr lang="en-GB" sz="2400" dirty="0">
                <a:latin typeface="Candara" pitchFamily="34" charset="0"/>
              </a:rPr>
              <a:t>single architecture </a:t>
            </a:r>
            <a:endParaRPr lang="en-GB" sz="2400" dirty="0" smtClean="0">
              <a:latin typeface="Candara" pitchFamily="34" charset="0"/>
            </a:endParaRPr>
          </a:p>
          <a:p>
            <a:pPr lvl="1">
              <a:lnSpc>
                <a:spcPct val="105000"/>
              </a:lnSpc>
            </a:pPr>
            <a:r>
              <a:rPr lang="en-GB" sz="2400" dirty="0" smtClean="0">
                <a:latin typeface="Candara" pitchFamily="34" charset="0"/>
              </a:rPr>
              <a:t>Lessons </a:t>
            </a:r>
            <a:r>
              <a:rPr lang="en-GB" sz="2400" dirty="0">
                <a:latin typeface="Candara" pitchFamily="34" charset="0"/>
              </a:rPr>
              <a:t>from case studies</a:t>
            </a:r>
          </a:p>
          <a:p>
            <a:pPr lvl="1">
              <a:lnSpc>
                <a:spcPct val="105000"/>
              </a:lnSpc>
            </a:pPr>
            <a:r>
              <a:rPr lang="en-GB" sz="2400" dirty="0">
                <a:latin typeface="Candara" pitchFamily="34" charset="0"/>
              </a:rPr>
              <a:t>Practitioner’s </a:t>
            </a:r>
            <a:r>
              <a:rPr lang="en-GB" sz="2400" dirty="0" smtClean="0">
                <a:latin typeface="Candara" pitchFamily="34" charset="0"/>
              </a:rPr>
              <a:t>Guide</a:t>
            </a:r>
          </a:p>
          <a:p>
            <a:pPr lvl="1">
              <a:lnSpc>
                <a:spcPct val="105000"/>
              </a:lnSpc>
            </a:pPr>
            <a:endParaRPr lang="en-GB" sz="2400" dirty="0">
              <a:latin typeface="Candara" pitchFamily="34" charset="0"/>
            </a:endParaRPr>
          </a:p>
          <a:p>
            <a:pPr>
              <a:lnSpc>
                <a:spcPct val="105000"/>
              </a:lnSpc>
            </a:pPr>
            <a:r>
              <a:rPr lang="en-GB" sz="2400" dirty="0">
                <a:latin typeface="Candara" pitchFamily="34" charset="0"/>
              </a:rPr>
              <a:t>Assess whether we have indeed achieved such a design</a:t>
            </a:r>
          </a:p>
          <a:p>
            <a:pPr lvl="1">
              <a:lnSpc>
                <a:spcPct val="105000"/>
              </a:lnSpc>
            </a:pPr>
            <a:r>
              <a:rPr lang="en-GB" sz="2400" dirty="0">
                <a:latin typeface="Candara" pitchFamily="34" charset="0"/>
              </a:rPr>
              <a:t>Economic, public </a:t>
            </a:r>
            <a:r>
              <a:rPr lang="en-GB" sz="2400" dirty="0" smtClean="0">
                <a:latin typeface="Candara" pitchFamily="34" charset="0"/>
              </a:rPr>
              <a:t>policy, </a:t>
            </a:r>
            <a:r>
              <a:rPr lang="en-GB" sz="2400" dirty="0">
                <a:latin typeface="Candara" pitchFamily="34" charset="0"/>
              </a:rPr>
              <a:t>etc </a:t>
            </a:r>
            <a:endParaRPr lang="en-GB" sz="2400" dirty="0" smtClean="0">
              <a:latin typeface="Candara" pitchFamily="34" charset="0"/>
            </a:endParaRPr>
          </a:p>
          <a:p>
            <a:pPr lvl="1">
              <a:lnSpc>
                <a:spcPct val="105000"/>
              </a:lnSpc>
            </a:pPr>
            <a:r>
              <a:rPr lang="en-GB" sz="2400" dirty="0" smtClean="0">
                <a:latin typeface="Candara" pitchFamily="34" charset="0"/>
              </a:rPr>
              <a:t>assessment </a:t>
            </a:r>
            <a:r>
              <a:rPr lang="en-GB" sz="2400" dirty="0">
                <a:latin typeface="Candara" pitchFamily="34" charset="0"/>
              </a:rPr>
              <a:t>of WP1&amp;2 proposals</a:t>
            </a:r>
          </a:p>
          <a:p>
            <a:pPr lvl="1">
              <a:lnSpc>
                <a:spcPct val="105000"/>
              </a:lnSpc>
            </a:pPr>
            <a:r>
              <a:rPr lang="en-GB" sz="2400" dirty="0">
                <a:latin typeface="Candara" pitchFamily="34" charset="0"/>
              </a:rPr>
              <a:t>Assess /develop techniques &amp; tools to do this </a:t>
            </a:r>
            <a:r>
              <a:rPr lang="en-GB" sz="2400" dirty="0" smtClean="0">
                <a:latin typeface="Candara" pitchFamily="34" charset="0"/>
              </a:rPr>
              <a:t>analysis</a:t>
            </a:r>
            <a:endParaRPr lang="en-GB" sz="2400" dirty="0">
              <a:latin typeface="Candara" pitchFamily="34" charset="0"/>
            </a:endParaRPr>
          </a:p>
        </p:txBody>
      </p:sp>
      <p:sp>
        <p:nvSpPr>
          <p:cNvPr id="7"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15</a:t>
            </a:fld>
            <a:endParaRPr lang="en-US" altLang="ko-KR" dirty="0">
              <a:latin typeface="Candara"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슬라이드 번호 개체 틀 5"/>
          <p:cNvSpPr>
            <a:spLocks noGrp="1"/>
          </p:cNvSpPr>
          <p:nvPr>
            <p:ph type="sldNum" sz="quarter" idx="12"/>
          </p:nvPr>
        </p:nvSpPr>
        <p:spPr/>
        <p:txBody>
          <a:bodyPr/>
          <a:lstStyle/>
          <a:p>
            <a:fld id="{4003AFE3-4ACE-4AB9-BE9B-FCA754DB4A1D}" type="slidenum">
              <a:rPr lang="en-US" altLang="ko-KR">
                <a:latin typeface="Candara" pitchFamily="34" charset="0"/>
              </a:rPr>
              <a:pPr/>
              <a:t>16</a:t>
            </a:fld>
            <a:endParaRPr lang="en-US" altLang="ko-KR" dirty="0">
              <a:latin typeface="Candara" pitchFamily="34" charset="0"/>
            </a:endParaRPr>
          </a:p>
        </p:txBody>
      </p:sp>
      <p:sp>
        <p:nvSpPr>
          <p:cNvPr id="93186" name="Rectangle 2"/>
          <p:cNvSpPr>
            <a:spLocks noGrp="1" noChangeArrowheads="1"/>
          </p:cNvSpPr>
          <p:nvPr>
            <p:ph type="title"/>
          </p:nvPr>
        </p:nvSpPr>
        <p:spPr/>
        <p:txBody>
          <a:bodyPr/>
          <a:lstStyle/>
          <a:p>
            <a:r>
              <a:rPr lang="en-GB">
                <a:latin typeface="Candara" pitchFamily="34" charset="0"/>
              </a:rPr>
              <a:t>Trilogy interactions</a:t>
            </a:r>
          </a:p>
        </p:txBody>
      </p:sp>
      <p:sp>
        <p:nvSpPr>
          <p:cNvPr id="93188" name="Freeform 4"/>
          <p:cNvSpPr>
            <a:spLocks/>
          </p:cNvSpPr>
          <p:nvPr/>
        </p:nvSpPr>
        <p:spPr bwMode="auto">
          <a:xfrm>
            <a:off x="4786314" y="3143248"/>
            <a:ext cx="1106366" cy="1925638"/>
          </a:xfrm>
          <a:custGeom>
            <a:avLst/>
            <a:gdLst/>
            <a:ahLst/>
            <a:cxnLst>
              <a:cxn ang="0">
                <a:pos x="1223" y="377"/>
              </a:cxn>
              <a:cxn ang="0">
                <a:pos x="1625" y="149"/>
              </a:cxn>
              <a:cxn ang="0">
                <a:pos x="567" y="0"/>
              </a:cxn>
              <a:cxn ang="0">
                <a:pos x="189" y="963"/>
              </a:cxn>
              <a:cxn ang="0">
                <a:pos x="568" y="748"/>
              </a:cxn>
              <a:cxn ang="0">
                <a:pos x="680" y="1185"/>
              </a:cxn>
              <a:cxn ang="0">
                <a:pos x="142" y="2021"/>
              </a:cxn>
              <a:cxn ang="0">
                <a:pos x="142" y="2021"/>
              </a:cxn>
              <a:cxn ang="0">
                <a:pos x="416" y="2333"/>
              </a:cxn>
              <a:cxn ang="0">
                <a:pos x="0" y="2831"/>
              </a:cxn>
              <a:cxn ang="0">
                <a:pos x="1436" y="1185"/>
              </a:cxn>
              <a:cxn ang="0">
                <a:pos x="1223" y="377"/>
              </a:cxn>
            </a:cxnLst>
            <a:rect l="0" t="0" r="r" b="b"/>
            <a:pathLst>
              <a:path w="1625" h="2831">
                <a:moveTo>
                  <a:pt x="1223" y="377"/>
                </a:moveTo>
                <a:lnTo>
                  <a:pt x="1625" y="149"/>
                </a:lnTo>
                <a:lnTo>
                  <a:pt x="567" y="0"/>
                </a:lnTo>
                <a:lnTo>
                  <a:pt x="189" y="963"/>
                </a:lnTo>
                <a:lnTo>
                  <a:pt x="568" y="748"/>
                </a:lnTo>
                <a:cubicBezTo>
                  <a:pt x="642" y="882"/>
                  <a:pt x="680" y="1033"/>
                  <a:pt x="680" y="1185"/>
                </a:cubicBezTo>
                <a:cubicBezTo>
                  <a:pt x="680" y="1542"/>
                  <a:pt x="471" y="1867"/>
                  <a:pt x="142" y="2021"/>
                </a:cubicBezTo>
                <a:lnTo>
                  <a:pt x="142" y="2021"/>
                </a:lnTo>
                <a:lnTo>
                  <a:pt x="416" y="2333"/>
                </a:lnTo>
                <a:lnTo>
                  <a:pt x="0" y="2831"/>
                </a:lnTo>
                <a:cubicBezTo>
                  <a:pt x="827" y="2704"/>
                  <a:pt x="1436" y="2005"/>
                  <a:pt x="1436" y="1185"/>
                </a:cubicBezTo>
                <a:cubicBezTo>
                  <a:pt x="1436" y="902"/>
                  <a:pt x="1363" y="624"/>
                  <a:pt x="1223" y="377"/>
                </a:cubicBezTo>
                <a:close/>
              </a:path>
            </a:pathLst>
          </a:custGeom>
          <a:solidFill>
            <a:srgbClr val="0000FF"/>
          </a:solidFill>
          <a:ln w="0">
            <a:solidFill>
              <a:srgbClr val="000000"/>
            </a:solidFill>
            <a:prstDash val="solid"/>
            <a:round/>
            <a:headEnd/>
            <a:tailEnd/>
          </a:ln>
        </p:spPr>
        <p:txBody>
          <a:bodyPr/>
          <a:lstStyle/>
          <a:p>
            <a:endParaRPr lang="ko-KR" altLang="en-US">
              <a:latin typeface="Candara" pitchFamily="34" charset="0"/>
            </a:endParaRPr>
          </a:p>
        </p:txBody>
      </p:sp>
      <p:sp>
        <p:nvSpPr>
          <p:cNvPr id="93189" name="Freeform 5"/>
          <p:cNvSpPr>
            <a:spLocks/>
          </p:cNvSpPr>
          <p:nvPr/>
        </p:nvSpPr>
        <p:spPr bwMode="auto">
          <a:xfrm>
            <a:off x="4786314" y="3143248"/>
            <a:ext cx="1106366" cy="1925638"/>
          </a:xfrm>
          <a:custGeom>
            <a:avLst/>
            <a:gdLst/>
            <a:ahLst/>
            <a:cxnLst>
              <a:cxn ang="0">
                <a:pos x="1223" y="377"/>
              </a:cxn>
              <a:cxn ang="0">
                <a:pos x="1625" y="149"/>
              </a:cxn>
              <a:cxn ang="0">
                <a:pos x="567" y="0"/>
              </a:cxn>
              <a:cxn ang="0">
                <a:pos x="189" y="963"/>
              </a:cxn>
              <a:cxn ang="0">
                <a:pos x="568" y="748"/>
              </a:cxn>
              <a:cxn ang="0">
                <a:pos x="680" y="1185"/>
              </a:cxn>
              <a:cxn ang="0">
                <a:pos x="142" y="2021"/>
              </a:cxn>
              <a:cxn ang="0">
                <a:pos x="142" y="2021"/>
              </a:cxn>
              <a:cxn ang="0">
                <a:pos x="416" y="2333"/>
              </a:cxn>
              <a:cxn ang="0">
                <a:pos x="0" y="2831"/>
              </a:cxn>
              <a:cxn ang="0">
                <a:pos x="1436" y="1185"/>
              </a:cxn>
              <a:cxn ang="0">
                <a:pos x="1223" y="377"/>
              </a:cxn>
            </a:cxnLst>
            <a:rect l="0" t="0" r="r" b="b"/>
            <a:pathLst>
              <a:path w="1625" h="2831">
                <a:moveTo>
                  <a:pt x="1223" y="377"/>
                </a:moveTo>
                <a:lnTo>
                  <a:pt x="1625" y="149"/>
                </a:lnTo>
                <a:lnTo>
                  <a:pt x="567" y="0"/>
                </a:lnTo>
                <a:lnTo>
                  <a:pt x="189" y="963"/>
                </a:lnTo>
                <a:lnTo>
                  <a:pt x="568" y="748"/>
                </a:lnTo>
                <a:cubicBezTo>
                  <a:pt x="642" y="882"/>
                  <a:pt x="680" y="1033"/>
                  <a:pt x="680" y="1185"/>
                </a:cubicBezTo>
                <a:cubicBezTo>
                  <a:pt x="680" y="1542"/>
                  <a:pt x="471" y="1867"/>
                  <a:pt x="142" y="2021"/>
                </a:cubicBezTo>
                <a:lnTo>
                  <a:pt x="142" y="2021"/>
                </a:lnTo>
                <a:lnTo>
                  <a:pt x="416" y="2333"/>
                </a:lnTo>
                <a:lnTo>
                  <a:pt x="0" y="2831"/>
                </a:lnTo>
                <a:cubicBezTo>
                  <a:pt x="827" y="2704"/>
                  <a:pt x="1436" y="2005"/>
                  <a:pt x="1436" y="1185"/>
                </a:cubicBezTo>
                <a:cubicBezTo>
                  <a:pt x="1436" y="902"/>
                  <a:pt x="1363" y="624"/>
                  <a:pt x="1223" y="377"/>
                </a:cubicBezTo>
                <a:close/>
              </a:path>
            </a:pathLst>
          </a:custGeom>
          <a:noFill/>
          <a:ln w="9525" cap="rnd">
            <a:solidFill>
              <a:srgbClr val="000000"/>
            </a:solidFill>
            <a:prstDash val="solid"/>
            <a:round/>
            <a:headEnd/>
            <a:tailEnd/>
          </a:ln>
        </p:spPr>
        <p:txBody>
          <a:bodyPr/>
          <a:lstStyle/>
          <a:p>
            <a:endParaRPr lang="ko-KR" altLang="en-US">
              <a:latin typeface="Candara" pitchFamily="34" charset="0"/>
            </a:endParaRPr>
          </a:p>
        </p:txBody>
      </p:sp>
      <p:sp>
        <p:nvSpPr>
          <p:cNvPr id="93190" name="Freeform 6"/>
          <p:cNvSpPr>
            <a:spLocks/>
          </p:cNvSpPr>
          <p:nvPr/>
        </p:nvSpPr>
        <p:spPr bwMode="auto">
          <a:xfrm>
            <a:off x="3423506" y="2690812"/>
            <a:ext cx="2035420" cy="1208087"/>
          </a:xfrm>
          <a:custGeom>
            <a:avLst/>
            <a:gdLst/>
            <a:ahLst/>
            <a:cxnLst>
              <a:cxn ang="0">
                <a:pos x="285" y="984"/>
              </a:cxn>
              <a:cxn ang="0">
                <a:pos x="0" y="814"/>
              </a:cxn>
              <a:cxn ang="0">
                <a:pos x="378" y="1776"/>
              </a:cxn>
              <a:cxn ang="0">
                <a:pos x="1360" y="1628"/>
              </a:cxn>
              <a:cxn ang="0">
                <a:pos x="930" y="1371"/>
              </a:cxn>
              <a:cxn ang="0">
                <a:pos x="2228" y="1059"/>
              </a:cxn>
              <a:cxn ang="0">
                <a:pos x="2374" y="1165"/>
              </a:cxn>
              <a:cxn ang="0">
                <a:pos x="2374" y="1165"/>
              </a:cxn>
              <a:cxn ang="0">
                <a:pos x="2570" y="665"/>
              </a:cxn>
              <a:cxn ang="0">
                <a:pos x="2992" y="725"/>
              </a:cxn>
              <a:cxn ang="0">
                <a:pos x="589" y="622"/>
              </a:cxn>
              <a:cxn ang="0">
                <a:pos x="285" y="984"/>
              </a:cxn>
            </a:cxnLst>
            <a:rect l="0" t="0" r="r" b="b"/>
            <a:pathLst>
              <a:path w="2992" h="1776">
                <a:moveTo>
                  <a:pt x="285" y="984"/>
                </a:moveTo>
                <a:lnTo>
                  <a:pt x="0" y="814"/>
                </a:lnTo>
                <a:lnTo>
                  <a:pt x="378" y="1776"/>
                </a:lnTo>
                <a:lnTo>
                  <a:pt x="1360" y="1628"/>
                </a:lnTo>
                <a:lnTo>
                  <a:pt x="930" y="1371"/>
                </a:lnTo>
                <a:cubicBezTo>
                  <a:pt x="1201" y="933"/>
                  <a:pt x="1782" y="794"/>
                  <a:pt x="2228" y="1059"/>
                </a:cubicBezTo>
                <a:cubicBezTo>
                  <a:pt x="2280" y="1089"/>
                  <a:pt x="2329" y="1125"/>
                  <a:pt x="2374" y="1165"/>
                </a:cubicBezTo>
                <a:lnTo>
                  <a:pt x="2374" y="1165"/>
                </a:lnTo>
                <a:lnTo>
                  <a:pt x="2570" y="665"/>
                </a:lnTo>
                <a:lnTo>
                  <a:pt x="2992" y="725"/>
                </a:lnTo>
                <a:cubicBezTo>
                  <a:pt x="2358" y="46"/>
                  <a:pt x="1282" y="0"/>
                  <a:pt x="589" y="622"/>
                </a:cubicBezTo>
                <a:cubicBezTo>
                  <a:pt x="471" y="728"/>
                  <a:pt x="369" y="850"/>
                  <a:pt x="285" y="984"/>
                </a:cubicBezTo>
                <a:close/>
              </a:path>
            </a:pathLst>
          </a:custGeom>
          <a:solidFill>
            <a:srgbClr val="008000"/>
          </a:solidFill>
          <a:ln w="0">
            <a:solidFill>
              <a:srgbClr val="000000"/>
            </a:solidFill>
            <a:prstDash val="solid"/>
            <a:round/>
            <a:headEnd/>
            <a:tailEnd/>
          </a:ln>
        </p:spPr>
        <p:txBody>
          <a:bodyPr/>
          <a:lstStyle/>
          <a:p>
            <a:endParaRPr lang="ko-KR" altLang="en-US">
              <a:latin typeface="Candara" pitchFamily="34" charset="0"/>
            </a:endParaRPr>
          </a:p>
        </p:txBody>
      </p:sp>
      <p:sp>
        <p:nvSpPr>
          <p:cNvPr id="93191" name="Freeform 7"/>
          <p:cNvSpPr>
            <a:spLocks/>
          </p:cNvSpPr>
          <p:nvPr/>
        </p:nvSpPr>
        <p:spPr bwMode="auto">
          <a:xfrm>
            <a:off x="3423506" y="2690812"/>
            <a:ext cx="2035420" cy="1208087"/>
          </a:xfrm>
          <a:custGeom>
            <a:avLst/>
            <a:gdLst/>
            <a:ahLst/>
            <a:cxnLst>
              <a:cxn ang="0">
                <a:pos x="285" y="984"/>
              </a:cxn>
              <a:cxn ang="0">
                <a:pos x="0" y="814"/>
              </a:cxn>
              <a:cxn ang="0">
                <a:pos x="378" y="1776"/>
              </a:cxn>
              <a:cxn ang="0">
                <a:pos x="1360" y="1628"/>
              </a:cxn>
              <a:cxn ang="0">
                <a:pos x="930" y="1371"/>
              </a:cxn>
              <a:cxn ang="0">
                <a:pos x="2228" y="1059"/>
              </a:cxn>
              <a:cxn ang="0">
                <a:pos x="2374" y="1165"/>
              </a:cxn>
              <a:cxn ang="0">
                <a:pos x="2374" y="1165"/>
              </a:cxn>
              <a:cxn ang="0">
                <a:pos x="2570" y="665"/>
              </a:cxn>
              <a:cxn ang="0">
                <a:pos x="2992" y="725"/>
              </a:cxn>
              <a:cxn ang="0">
                <a:pos x="589" y="622"/>
              </a:cxn>
              <a:cxn ang="0">
                <a:pos x="285" y="984"/>
              </a:cxn>
            </a:cxnLst>
            <a:rect l="0" t="0" r="r" b="b"/>
            <a:pathLst>
              <a:path w="2992" h="1776">
                <a:moveTo>
                  <a:pt x="285" y="984"/>
                </a:moveTo>
                <a:lnTo>
                  <a:pt x="0" y="814"/>
                </a:lnTo>
                <a:lnTo>
                  <a:pt x="378" y="1776"/>
                </a:lnTo>
                <a:lnTo>
                  <a:pt x="1360" y="1628"/>
                </a:lnTo>
                <a:lnTo>
                  <a:pt x="930" y="1371"/>
                </a:lnTo>
                <a:cubicBezTo>
                  <a:pt x="1201" y="933"/>
                  <a:pt x="1782" y="794"/>
                  <a:pt x="2228" y="1059"/>
                </a:cubicBezTo>
                <a:cubicBezTo>
                  <a:pt x="2280" y="1089"/>
                  <a:pt x="2329" y="1125"/>
                  <a:pt x="2374" y="1165"/>
                </a:cubicBezTo>
                <a:lnTo>
                  <a:pt x="2374" y="1165"/>
                </a:lnTo>
                <a:lnTo>
                  <a:pt x="2570" y="665"/>
                </a:lnTo>
                <a:lnTo>
                  <a:pt x="2992" y="725"/>
                </a:lnTo>
                <a:cubicBezTo>
                  <a:pt x="2358" y="46"/>
                  <a:pt x="1282" y="0"/>
                  <a:pt x="589" y="622"/>
                </a:cubicBezTo>
                <a:cubicBezTo>
                  <a:pt x="471" y="728"/>
                  <a:pt x="369" y="850"/>
                  <a:pt x="285" y="984"/>
                </a:cubicBezTo>
                <a:close/>
              </a:path>
            </a:pathLst>
          </a:custGeom>
          <a:noFill/>
          <a:ln w="9525" cap="rnd">
            <a:solidFill>
              <a:srgbClr val="000000"/>
            </a:solidFill>
            <a:prstDash val="solid"/>
            <a:round/>
            <a:headEnd/>
            <a:tailEnd/>
          </a:ln>
        </p:spPr>
        <p:txBody>
          <a:bodyPr/>
          <a:lstStyle/>
          <a:p>
            <a:endParaRPr lang="ko-KR" altLang="en-US">
              <a:latin typeface="Candara" pitchFamily="34" charset="0"/>
            </a:endParaRPr>
          </a:p>
        </p:txBody>
      </p:sp>
      <p:sp>
        <p:nvSpPr>
          <p:cNvPr id="93192" name="Freeform 8"/>
          <p:cNvSpPr>
            <a:spLocks/>
          </p:cNvSpPr>
          <p:nvPr/>
        </p:nvSpPr>
        <p:spPr bwMode="auto">
          <a:xfrm>
            <a:off x="3448419" y="3525836"/>
            <a:ext cx="1619250" cy="1757362"/>
          </a:xfrm>
          <a:custGeom>
            <a:avLst/>
            <a:gdLst/>
            <a:ahLst/>
            <a:cxnLst>
              <a:cxn ang="0">
                <a:pos x="1700" y="2290"/>
              </a:cxn>
              <a:cxn ang="0">
                <a:pos x="1700" y="2586"/>
              </a:cxn>
              <a:cxn ang="0">
                <a:pos x="2381" y="1772"/>
              </a:cxn>
              <a:cxn ang="0">
                <a:pos x="1700" y="994"/>
              </a:cxn>
              <a:cxn ang="0">
                <a:pos x="1700" y="1550"/>
              </a:cxn>
              <a:cxn ang="0">
                <a:pos x="756" y="624"/>
              </a:cxn>
              <a:cxn ang="0">
                <a:pos x="756" y="624"/>
              </a:cxn>
              <a:cxn ang="0">
                <a:pos x="766" y="486"/>
              </a:cxn>
              <a:cxn ang="0">
                <a:pos x="766" y="486"/>
              </a:cxn>
              <a:cxn ang="0">
                <a:pos x="340" y="550"/>
              </a:cxn>
              <a:cxn ang="0">
                <a:pos x="124" y="0"/>
              </a:cxn>
              <a:cxn ang="0">
                <a:pos x="0" y="624"/>
              </a:cxn>
              <a:cxn ang="0">
                <a:pos x="1700" y="2290"/>
              </a:cxn>
            </a:cxnLst>
            <a:rect l="0" t="0" r="r" b="b"/>
            <a:pathLst>
              <a:path w="2381" h="2586">
                <a:moveTo>
                  <a:pt x="1700" y="2290"/>
                </a:moveTo>
                <a:lnTo>
                  <a:pt x="1700" y="2586"/>
                </a:lnTo>
                <a:lnTo>
                  <a:pt x="2381" y="1772"/>
                </a:lnTo>
                <a:lnTo>
                  <a:pt x="1700" y="994"/>
                </a:lnTo>
                <a:lnTo>
                  <a:pt x="1700" y="1550"/>
                </a:lnTo>
                <a:cubicBezTo>
                  <a:pt x="1179" y="1550"/>
                  <a:pt x="756" y="1135"/>
                  <a:pt x="756" y="624"/>
                </a:cubicBezTo>
                <a:cubicBezTo>
                  <a:pt x="756" y="624"/>
                  <a:pt x="756" y="624"/>
                  <a:pt x="756" y="624"/>
                </a:cubicBezTo>
                <a:cubicBezTo>
                  <a:pt x="756" y="578"/>
                  <a:pt x="759" y="532"/>
                  <a:pt x="766" y="486"/>
                </a:cubicBezTo>
                <a:lnTo>
                  <a:pt x="766" y="486"/>
                </a:lnTo>
                <a:lnTo>
                  <a:pt x="340" y="550"/>
                </a:lnTo>
                <a:lnTo>
                  <a:pt x="124" y="0"/>
                </a:lnTo>
                <a:cubicBezTo>
                  <a:pt x="42" y="198"/>
                  <a:pt x="0" y="410"/>
                  <a:pt x="0" y="624"/>
                </a:cubicBezTo>
                <a:cubicBezTo>
                  <a:pt x="0" y="1544"/>
                  <a:pt x="761" y="2290"/>
                  <a:pt x="1700" y="2290"/>
                </a:cubicBezTo>
                <a:close/>
              </a:path>
            </a:pathLst>
          </a:custGeom>
          <a:solidFill>
            <a:srgbClr val="FF0000"/>
          </a:solidFill>
          <a:ln w="0">
            <a:solidFill>
              <a:srgbClr val="000000"/>
            </a:solidFill>
            <a:prstDash val="solid"/>
            <a:round/>
            <a:headEnd/>
            <a:tailEnd/>
          </a:ln>
        </p:spPr>
        <p:txBody>
          <a:bodyPr/>
          <a:lstStyle/>
          <a:p>
            <a:endParaRPr lang="ko-KR" altLang="en-US">
              <a:latin typeface="Candara" pitchFamily="34" charset="0"/>
            </a:endParaRPr>
          </a:p>
        </p:txBody>
      </p:sp>
      <p:sp>
        <p:nvSpPr>
          <p:cNvPr id="93193" name="Freeform 9"/>
          <p:cNvSpPr>
            <a:spLocks/>
          </p:cNvSpPr>
          <p:nvPr/>
        </p:nvSpPr>
        <p:spPr bwMode="auto">
          <a:xfrm>
            <a:off x="3448419" y="3525836"/>
            <a:ext cx="1619250" cy="1757362"/>
          </a:xfrm>
          <a:custGeom>
            <a:avLst/>
            <a:gdLst/>
            <a:ahLst/>
            <a:cxnLst>
              <a:cxn ang="0">
                <a:pos x="1700" y="2290"/>
              </a:cxn>
              <a:cxn ang="0">
                <a:pos x="1700" y="2586"/>
              </a:cxn>
              <a:cxn ang="0">
                <a:pos x="2381" y="1772"/>
              </a:cxn>
              <a:cxn ang="0">
                <a:pos x="1700" y="994"/>
              </a:cxn>
              <a:cxn ang="0">
                <a:pos x="1700" y="1550"/>
              </a:cxn>
              <a:cxn ang="0">
                <a:pos x="756" y="624"/>
              </a:cxn>
              <a:cxn ang="0">
                <a:pos x="756" y="624"/>
              </a:cxn>
              <a:cxn ang="0">
                <a:pos x="766" y="486"/>
              </a:cxn>
              <a:cxn ang="0">
                <a:pos x="766" y="486"/>
              </a:cxn>
              <a:cxn ang="0">
                <a:pos x="340" y="550"/>
              </a:cxn>
              <a:cxn ang="0">
                <a:pos x="124" y="0"/>
              </a:cxn>
              <a:cxn ang="0">
                <a:pos x="0" y="624"/>
              </a:cxn>
              <a:cxn ang="0">
                <a:pos x="1700" y="2290"/>
              </a:cxn>
            </a:cxnLst>
            <a:rect l="0" t="0" r="r" b="b"/>
            <a:pathLst>
              <a:path w="2381" h="2586">
                <a:moveTo>
                  <a:pt x="1700" y="2290"/>
                </a:moveTo>
                <a:lnTo>
                  <a:pt x="1700" y="2586"/>
                </a:lnTo>
                <a:lnTo>
                  <a:pt x="2381" y="1772"/>
                </a:lnTo>
                <a:lnTo>
                  <a:pt x="1700" y="994"/>
                </a:lnTo>
                <a:lnTo>
                  <a:pt x="1700" y="1550"/>
                </a:lnTo>
                <a:cubicBezTo>
                  <a:pt x="1179" y="1550"/>
                  <a:pt x="756" y="1135"/>
                  <a:pt x="756" y="624"/>
                </a:cubicBezTo>
                <a:cubicBezTo>
                  <a:pt x="756" y="624"/>
                  <a:pt x="756" y="624"/>
                  <a:pt x="756" y="624"/>
                </a:cubicBezTo>
                <a:cubicBezTo>
                  <a:pt x="756" y="578"/>
                  <a:pt x="759" y="532"/>
                  <a:pt x="766" y="486"/>
                </a:cubicBezTo>
                <a:lnTo>
                  <a:pt x="766" y="486"/>
                </a:lnTo>
                <a:lnTo>
                  <a:pt x="340" y="550"/>
                </a:lnTo>
                <a:lnTo>
                  <a:pt x="124" y="0"/>
                </a:lnTo>
                <a:cubicBezTo>
                  <a:pt x="42" y="198"/>
                  <a:pt x="0" y="410"/>
                  <a:pt x="0" y="624"/>
                </a:cubicBezTo>
                <a:cubicBezTo>
                  <a:pt x="0" y="1544"/>
                  <a:pt x="761" y="2290"/>
                  <a:pt x="1700" y="2290"/>
                </a:cubicBezTo>
                <a:close/>
              </a:path>
            </a:pathLst>
          </a:custGeom>
          <a:noFill/>
          <a:ln w="9525" cap="rnd">
            <a:solidFill>
              <a:srgbClr val="000000"/>
            </a:solidFill>
            <a:prstDash val="solid"/>
            <a:round/>
            <a:headEnd/>
            <a:tailEnd/>
          </a:ln>
        </p:spPr>
        <p:txBody>
          <a:bodyPr/>
          <a:lstStyle/>
          <a:p>
            <a:endParaRPr lang="ko-KR" altLang="en-US">
              <a:latin typeface="Candara" pitchFamily="34" charset="0"/>
            </a:endParaRPr>
          </a:p>
        </p:txBody>
      </p:sp>
      <p:sp>
        <p:nvSpPr>
          <p:cNvPr id="93194" name="Rectangle 10"/>
          <p:cNvSpPr>
            <a:spLocks noChangeArrowheads="1"/>
          </p:cNvSpPr>
          <p:nvPr/>
        </p:nvSpPr>
        <p:spPr bwMode="auto">
          <a:xfrm>
            <a:off x="512125" y="4859336"/>
            <a:ext cx="1280409" cy="553998"/>
          </a:xfrm>
          <a:prstGeom prst="rect">
            <a:avLst/>
          </a:prstGeom>
          <a:noFill/>
          <a:ln w="9525">
            <a:noFill/>
            <a:miter lim="800000"/>
            <a:headEnd/>
            <a:tailEnd/>
          </a:ln>
        </p:spPr>
        <p:txBody>
          <a:bodyPr wrap="square" lIns="0" tIns="0" rIns="0" bIns="0">
            <a:spAutoFit/>
          </a:bodyPr>
          <a:lstStyle/>
          <a:p>
            <a:pPr algn="ctr" eaLnBrk="1" hangingPunct="1"/>
            <a:r>
              <a:rPr lang="en-GB" sz="1800" b="1" i="1" dirty="0">
                <a:solidFill>
                  <a:srgbClr val="000000"/>
                </a:solidFill>
                <a:latin typeface="Candara" pitchFamily="34" charset="0"/>
              </a:rPr>
              <a:t>EU Research Activities</a:t>
            </a:r>
            <a:endParaRPr lang="en-GB" sz="2400" b="1" i="1" dirty="0">
              <a:latin typeface="Candara" pitchFamily="34" charset="0"/>
            </a:endParaRPr>
          </a:p>
        </p:txBody>
      </p:sp>
      <p:sp>
        <p:nvSpPr>
          <p:cNvPr id="93195" name="Rectangle 11"/>
          <p:cNvSpPr>
            <a:spLocks noChangeArrowheads="1"/>
          </p:cNvSpPr>
          <p:nvPr/>
        </p:nvSpPr>
        <p:spPr bwMode="auto">
          <a:xfrm>
            <a:off x="7375649" y="4714874"/>
            <a:ext cx="1147396" cy="549275"/>
          </a:xfrm>
          <a:prstGeom prst="rect">
            <a:avLst/>
          </a:prstGeom>
          <a:noFill/>
          <a:ln w="9525">
            <a:noFill/>
            <a:miter lim="800000"/>
            <a:headEnd/>
            <a:tailEnd/>
          </a:ln>
        </p:spPr>
        <p:txBody>
          <a:bodyPr lIns="0" tIns="0" rIns="0" bIns="0">
            <a:spAutoFit/>
          </a:bodyPr>
          <a:lstStyle/>
          <a:p>
            <a:pPr algn="ctr" eaLnBrk="1" hangingPunct="1"/>
            <a:r>
              <a:rPr lang="en-GB" sz="1800" b="1" i="1" dirty="0">
                <a:solidFill>
                  <a:srgbClr val="000000"/>
                </a:solidFill>
                <a:latin typeface="Candara" pitchFamily="34" charset="0"/>
              </a:rPr>
              <a:t>Global </a:t>
            </a:r>
            <a:endParaRPr lang="en-GB" sz="1800" b="1" i="1" dirty="0" smtClean="0">
              <a:solidFill>
                <a:srgbClr val="000000"/>
              </a:solidFill>
              <a:latin typeface="Candara" pitchFamily="34" charset="0"/>
            </a:endParaRPr>
          </a:p>
          <a:p>
            <a:pPr algn="ctr" eaLnBrk="1" hangingPunct="1"/>
            <a:r>
              <a:rPr lang="en-GB" sz="1800" b="1" i="1" dirty="0" smtClean="0">
                <a:solidFill>
                  <a:srgbClr val="000000"/>
                </a:solidFill>
                <a:latin typeface="Candara" pitchFamily="34" charset="0"/>
              </a:rPr>
              <a:t>Consensus</a:t>
            </a:r>
            <a:r>
              <a:rPr lang="de-DE" sz="1800" b="1" i="1" dirty="0" smtClean="0">
                <a:solidFill>
                  <a:srgbClr val="000000"/>
                </a:solidFill>
                <a:latin typeface="Candara" pitchFamily="34" charset="0"/>
              </a:rPr>
              <a:t> </a:t>
            </a:r>
            <a:endParaRPr lang="de-DE" sz="2400" b="1" i="1" dirty="0">
              <a:latin typeface="Candara" pitchFamily="34" charset="0"/>
            </a:endParaRPr>
          </a:p>
        </p:txBody>
      </p:sp>
      <p:sp>
        <p:nvSpPr>
          <p:cNvPr id="93196" name="Rectangle 12"/>
          <p:cNvSpPr>
            <a:spLocks noChangeArrowheads="1"/>
          </p:cNvSpPr>
          <p:nvPr/>
        </p:nvSpPr>
        <p:spPr bwMode="auto">
          <a:xfrm>
            <a:off x="5741745" y="4870448"/>
            <a:ext cx="65" cy="276999"/>
          </a:xfrm>
          <a:prstGeom prst="rect">
            <a:avLst/>
          </a:prstGeom>
          <a:noFill/>
          <a:ln w="9525">
            <a:noFill/>
            <a:miter lim="800000"/>
            <a:headEnd/>
            <a:tailEnd/>
          </a:ln>
        </p:spPr>
        <p:txBody>
          <a:bodyPr wrap="none" lIns="0" tIns="0" rIns="0" bIns="0">
            <a:spAutoFit/>
          </a:bodyPr>
          <a:lstStyle/>
          <a:p>
            <a:pPr eaLnBrk="1" hangingPunct="1"/>
            <a:endParaRPr lang="en-GB" sz="1800">
              <a:latin typeface="Candara" pitchFamily="34" charset="0"/>
            </a:endParaRPr>
          </a:p>
        </p:txBody>
      </p:sp>
      <p:sp>
        <p:nvSpPr>
          <p:cNvPr id="93197" name="Rectangle 13"/>
          <p:cNvSpPr>
            <a:spLocks noChangeArrowheads="1"/>
          </p:cNvSpPr>
          <p:nvPr/>
        </p:nvSpPr>
        <p:spPr bwMode="auto">
          <a:xfrm>
            <a:off x="5719765" y="5087937"/>
            <a:ext cx="65" cy="276999"/>
          </a:xfrm>
          <a:prstGeom prst="rect">
            <a:avLst/>
          </a:prstGeom>
          <a:noFill/>
          <a:ln w="9525">
            <a:noFill/>
            <a:miter lim="800000"/>
            <a:headEnd/>
            <a:tailEnd/>
          </a:ln>
        </p:spPr>
        <p:txBody>
          <a:bodyPr wrap="none" lIns="0" tIns="0" rIns="0" bIns="0">
            <a:spAutoFit/>
          </a:bodyPr>
          <a:lstStyle/>
          <a:p>
            <a:pPr eaLnBrk="1" hangingPunct="1"/>
            <a:endParaRPr lang="en-GB" sz="1800">
              <a:latin typeface="Candara" pitchFamily="34" charset="0"/>
            </a:endParaRPr>
          </a:p>
        </p:txBody>
      </p:sp>
      <p:sp>
        <p:nvSpPr>
          <p:cNvPr id="93198" name="Rectangle 14"/>
          <p:cNvSpPr>
            <a:spLocks noChangeArrowheads="1"/>
          </p:cNvSpPr>
          <p:nvPr/>
        </p:nvSpPr>
        <p:spPr bwMode="auto">
          <a:xfrm>
            <a:off x="6179896" y="1619249"/>
            <a:ext cx="1660280" cy="549275"/>
          </a:xfrm>
          <a:prstGeom prst="rect">
            <a:avLst/>
          </a:prstGeom>
          <a:noFill/>
          <a:ln w="9525">
            <a:noFill/>
            <a:miter lim="800000"/>
            <a:headEnd/>
            <a:tailEnd/>
          </a:ln>
        </p:spPr>
        <p:txBody>
          <a:bodyPr lIns="0" tIns="0" rIns="0" bIns="0">
            <a:spAutoFit/>
          </a:bodyPr>
          <a:lstStyle/>
          <a:p>
            <a:pPr algn="ctr" eaLnBrk="1" hangingPunct="1"/>
            <a:r>
              <a:rPr lang="en-US" altLang="ko-KR" sz="1800" b="1" i="1">
                <a:solidFill>
                  <a:srgbClr val="000000"/>
                </a:solidFill>
                <a:latin typeface="Candara" pitchFamily="34" charset="0"/>
              </a:rPr>
              <a:t>Experimental Testbeds</a:t>
            </a:r>
            <a:endParaRPr lang="de-DE" sz="2400" b="1" i="1">
              <a:latin typeface="Candara" pitchFamily="34" charset="0"/>
            </a:endParaRPr>
          </a:p>
        </p:txBody>
      </p:sp>
      <p:sp>
        <p:nvSpPr>
          <p:cNvPr id="93199" name="Text Box 15"/>
          <p:cNvSpPr txBox="1">
            <a:spLocks noChangeArrowheads="1"/>
          </p:cNvSpPr>
          <p:nvPr/>
        </p:nvSpPr>
        <p:spPr bwMode="auto">
          <a:xfrm>
            <a:off x="4318857" y="1692274"/>
            <a:ext cx="611065" cy="369332"/>
          </a:xfrm>
          <a:prstGeom prst="rect">
            <a:avLst/>
          </a:prstGeom>
          <a:solidFill>
            <a:srgbClr val="008000"/>
          </a:solidFill>
          <a:ln w="9525">
            <a:noFill/>
            <a:miter lim="800000"/>
            <a:headEnd/>
            <a:tailEnd/>
          </a:ln>
          <a:effectLst/>
        </p:spPr>
        <p:txBody>
          <a:bodyPr wrap="none">
            <a:spAutoFit/>
          </a:bodyPr>
          <a:lstStyle/>
          <a:p>
            <a:pPr eaLnBrk="1" hangingPunct="1"/>
            <a:r>
              <a:rPr lang="en-US" altLang="ko-KR" sz="1800">
                <a:latin typeface="Candara" pitchFamily="34" charset="0"/>
              </a:rPr>
              <a:t>HEN</a:t>
            </a:r>
            <a:endParaRPr lang="de-DE" sz="1800">
              <a:latin typeface="Candara" pitchFamily="34" charset="0"/>
            </a:endParaRPr>
          </a:p>
        </p:txBody>
      </p:sp>
      <p:sp>
        <p:nvSpPr>
          <p:cNvPr id="93200" name="Text Box 16"/>
          <p:cNvSpPr txBox="1">
            <a:spLocks noChangeArrowheads="1"/>
          </p:cNvSpPr>
          <p:nvPr/>
        </p:nvSpPr>
        <p:spPr bwMode="auto">
          <a:xfrm>
            <a:off x="2352311" y="2693986"/>
            <a:ext cx="979755" cy="369332"/>
          </a:xfrm>
          <a:prstGeom prst="rect">
            <a:avLst/>
          </a:prstGeom>
          <a:solidFill>
            <a:srgbClr val="008000"/>
          </a:solidFill>
          <a:ln w="9525">
            <a:noFill/>
            <a:miter lim="800000"/>
            <a:headEnd/>
            <a:tailEnd/>
          </a:ln>
          <a:effectLst/>
        </p:spPr>
        <p:txBody>
          <a:bodyPr wrap="none">
            <a:spAutoFit/>
          </a:bodyPr>
          <a:lstStyle/>
          <a:p>
            <a:pPr eaLnBrk="1" hangingPunct="1"/>
            <a:r>
              <a:rPr lang="en-US" altLang="ko-KR" sz="1800">
                <a:latin typeface="Candara" pitchFamily="34" charset="0"/>
              </a:rPr>
              <a:t>OneLAB</a:t>
            </a:r>
            <a:endParaRPr lang="de-DE" sz="1800">
              <a:latin typeface="Candara" pitchFamily="34" charset="0"/>
            </a:endParaRPr>
          </a:p>
        </p:txBody>
      </p:sp>
      <p:sp>
        <p:nvSpPr>
          <p:cNvPr id="93201" name="Text Box 17"/>
          <p:cNvSpPr txBox="1">
            <a:spLocks noChangeArrowheads="1"/>
          </p:cNvSpPr>
          <p:nvPr/>
        </p:nvSpPr>
        <p:spPr bwMode="auto">
          <a:xfrm>
            <a:off x="5879491" y="2693986"/>
            <a:ext cx="740908" cy="369332"/>
          </a:xfrm>
          <a:prstGeom prst="rect">
            <a:avLst/>
          </a:prstGeom>
          <a:solidFill>
            <a:srgbClr val="008000"/>
          </a:solidFill>
          <a:ln w="9525">
            <a:noFill/>
            <a:miter lim="800000"/>
            <a:headEnd/>
            <a:tailEnd/>
          </a:ln>
          <a:effectLst/>
        </p:spPr>
        <p:txBody>
          <a:bodyPr wrap="none">
            <a:spAutoFit/>
          </a:bodyPr>
          <a:lstStyle/>
          <a:p>
            <a:pPr eaLnBrk="1" hangingPunct="1"/>
            <a:r>
              <a:rPr lang="en-US" altLang="ko-KR" sz="1800">
                <a:latin typeface="Candara" pitchFamily="34" charset="0"/>
              </a:rPr>
              <a:t>XORP</a:t>
            </a:r>
            <a:endParaRPr lang="de-DE" sz="1800">
              <a:latin typeface="Candara" pitchFamily="34" charset="0"/>
            </a:endParaRPr>
          </a:p>
        </p:txBody>
      </p:sp>
      <p:sp>
        <p:nvSpPr>
          <p:cNvPr id="93202" name="Text Box 18"/>
          <p:cNvSpPr txBox="1">
            <a:spLocks noChangeArrowheads="1"/>
          </p:cNvSpPr>
          <p:nvPr/>
        </p:nvSpPr>
        <p:spPr bwMode="auto">
          <a:xfrm>
            <a:off x="2988288" y="1981199"/>
            <a:ext cx="774571" cy="369332"/>
          </a:xfrm>
          <a:prstGeom prst="rect">
            <a:avLst/>
          </a:prstGeom>
          <a:solidFill>
            <a:srgbClr val="008000"/>
          </a:solidFill>
          <a:ln w="9525">
            <a:noFill/>
            <a:miter lim="800000"/>
            <a:headEnd/>
            <a:tailEnd/>
          </a:ln>
          <a:effectLst/>
        </p:spPr>
        <p:txBody>
          <a:bodyPr wrap="none">
            <a:spAutoFit/>
          </a:bodyPr>
          <a:lstStyle/>
          <a:p>
            <a:pPr eaLnBrk="1" hangingPunct="1"/>
            <a:r>
              <a:rPr lang="en-US" altLang="ko-KR" sz="1800">
                <a:latin typeface="Candara" pitchFamily="34" charset="0"/>
              </a:rPr>
              <a:t>C-BGP</a:t>
            </a:r>
            <a:endParaRPr lang="de-DE" sz="1800">
              <a:latin typeface="Candara" pitchFamily="34" charset="0"/>
            </a:endParaRPr>
          </a:p>
        </p:txBody>
      </p:sp>
      <p:sp>
        <p:nvSpPr>
          <p:cNvPr id="93203" name="Text Box 19"/>
          <p:cNvSpPr txBox="1">
            <a:spLocks noChangeArrowheads="1"/>
          </p:cNvSpPr>
          <p:nvPr/>
        </p:nvSpPr>
        <p:spPr bwMode="auto">
          <a:xfrm>
            <a:off x="6511072" y="4062411"/>
            <a:ext cx="665567" cy="369332"/>
          </a:xfrm>
          <a:prstGeom prst="rect">
            <a:avLst/>
          </a:prstGeom>
          <a:solidFill>
            <a:srgbClr val="FFFF00"/>
          </a:solidFill>
          <a:ln w="9525">
            <a:noFill/>
            <a:miter lim="800000"/>
            <a:headEnd/>
            <a:tailEnd/>
          </a:ln>
          <a:effectLst/>
        </p:spPr>
        <p:txBody>
          <a:bodyPr wrap="none">
            <a:spAutoFit/>
          </a:bodyPr>
          <a:lstStyle/>
          <a:p>
            <a:r>
              <a:rPr lang="en-US" altLang="ko-KR" dirty="0">
                <a:latin typeface="Candara" pitchFamily="34" charset="0"/>
              </a:rPr>
              <a:t>FIND</a:t>
            </a:r>
            <a:endParaRPr lang="de-DE" altLang="ko-KR" dirty="0">
              <a:latin typeface="Candara" pitchFamily="34" charset="0"/>
            </a:endParaRPr>
          </a:p>
        </p:txBody>
      </p:sp>
      <p:sp>
        <p:nvSpPr>
          <p:cNvPr id="93204" name="Text Box 20"/>
          <p:cNvSpPr txBox="1">
            <a:spLocks noChangeArrowheads="1"/>
          </p:cNvSpPr>
          <p:nvPr/>
        </p:nvSpPr>
        <p:spPr bwMode="auto">
          <a:xfrm>
            <a:off x="1925884" y="3922711"/>
            <a:ext cx="827471" cy="369332"/>
          </a:xfrm>
          <a:prstGeom prst="rect">
            <a:avLst/>
          </a:prstGeom>
          <a:solidFill>
            <a:srgbClr val="FF0000"/>
          </a:solidFill>
          <a:ln w="9525">
            <a:noFill/>
            <a:miter lim="800000"/>
            <a:headEnd/>
            <a:tailEnd/>
          </a:ln>
          <a:effectLst/>
        </p:spPr>
        <p:txBody>
          <a:bodyPr wrap="none">
            <a:spAutoFit/>
          </a:bodyPr>
          <a:lstStyle/>
          <a:p>
            <a:pPr eaLnBrk="1" hangingPunct="1"/>
            <a:r>
              <a:rPr lang="en-US" altLang="ko-KR" sz="1800">
                <a:latin typeface="Candara" pitchFamily="34" charset="0"/>
              </a:rPr>
              <a:t>EIFFEL</a:t>
            </a:r>
            <a:endParaRPr lang="de-DE" sz="1800">
              <a:latin typeface="Candara" pitchFamily="34" charset="0"/>
            </a:endParaRPr>
          </a:p>
        </p:txBody>
      </p:sp>
      <p:sp>
        <p:nvSpPr>
          <p:cNvPr id="93205" name="Text Box 21"/>
          <p:cNvSpPr txBox="1">
            <a:spLocks noChangeArrowheads="1"/>
          </p:cNvSpPr>
          <p:nvPr/>
        </p:nvSpPr>
        <p:spPr bwMode="auto">
          <a:xfrm>
            <a:off x="2057769" y="4497386"/>
            <a:ext cx="837089" cy="369332"/>
          </a:xfrm>
          <a:prstGeom prst="rect">
            <a:avLst/>
          </a:prstGeom>
          <a:solidFill>
            <a:srgbClr val="FF0000"/>
          </a:solidFill>
          <a:ln w="9525">
            <a:noFill/>
            <a:miter lim="800000"/>
            <a:headEnd/>
            <a:tailEnd/>
          </a:ln>
          <a:effectLst/>
        </p:spPr>
        <p:txBody>
          <a:bodyPr wrap="none">
            <a:spAutoFit/>
          </a:bodyPr>
          <a:lstStyle/>
          <a:p>
            <a:pPr eaLnBrk="1" hangingPunct="1"/>
            <a:r>
              <a:rPr lang="en-US" altLang="ko-KR" sz="1800">
                <a:latin typeface="Candara" pitchFamily="34" charset="0"/>
              </a:rPr>
              <a:t>4ward</a:t>
            </a:r>
            <a:endParaRPr lang="de-DE" sz="1800">
              <a:latin typeface="Candara" pitchFamily="34" charset="0"/>
            </a:endParaRPr>
          </a:p>
        </p:txBody>
      </p:sp>
      <p:sp>
        <p:nvSpPr>
          <p:cNvPr id="93206" name="Text Box 22"/>
          <p:cNvSpPr txBox="1">
            <a:spLocks noChangeArrowheads="1"/>
          </p:cNvSpPr>
          <p:nvPr/>
        </p:nvSpPr>
        <p:spPr bwMode="auto">
          <a:xfrm>
            <a:off x="1792534" y="3348036"/>
            <a:ext cx="785793" cy="369332"/>
          </a:xfrm>
          <a:prstGeom prst="rect">
            <a:avLst/>
          </a:prstGeom>
          <a:solidFill>
            <a:srgbClr val="FF0000"/>
          </a:solidFill>
          <a:ln w="9525">
            <a:noFill/>
            <a:miter lim="800000"/>
            <a:headEnd/>
            <a:tailEnd/>
          </a:ln>
          <a:effectLst/>
        </p:spPr>
        <p:txBody>
          <a:bodyPr wrap="none">
            <a:spAutoFit/>
          </a:bodyPr>
          <a:lstStyle/>
          <a:p>
            <a:pPr eaLnBrk="1" hangingPunct="1"/>
            <a:r>
              <a:rPr lang="en-US" altLang="ko-KR" sz="1800">
                <a:latin typeface="Candara" pitchFamily="34" charset="0"/>
              </a:rPr>
              <a:t>CFP**</a:t>
            </a:r>
            <a:endParaRPr lang="de-DE" sz="1800">
              <a:latin typeface="Candara" pitchFamily="34" charset="0"/>
            </a:endParaRPr>
          </a:p>
        </p:txBody>
      </p:sp>
      <p:sp>
        <p:nvSpPr>
          <p:cNvPr id="93207" name="Text Box 23"/>
          <p:cNvSpPr txBox="1">
            <a:spLocks noChangeArrowheads="1"/>
          </p:cNvSpPr>
          <p:nvPr/>
        </p:nvSpPr>
        <p:spPr bwMode="auto">
          <a:xfrm>
            <a:off x="2257061" y="5072061"/>
            <a:ext cx="1135247" cy="369332"/>
          </a:xfrm>
          <a:prstGeom prst="rect">
            <a:avLst/>
          </a:prstGeom>
          <a:solidFill>
            <a:srgbClr val="FF0000"/>
          </a:solidFill>
          <a:ln w="9525">
            <a:noFill/>
            <a:miter lim="800000"/>
            <a:headEnd/>
            <a:tailEnd/>
          </a:ln>
          <a:effectLst/>
        </p:spPr>
        <p:txBody>
          <a:bodyPr wrap="none">
            <a:spAutoFit/>
          </a:bodyPr>
          <a:lstStyle/>
          <a:p>
            <a:pPr eaLnBrk="1" hangingPunct="1"/>
            <a:r>
              <a:rPr lang="en-US" altLang="ko-KR" sz="1800" dirty="0" err="1">
                <a:latin typeface="Candara" pitchFamily="34" charset="0"/>
              </a:rPr>
              <a:t>eMobility</a:t>
            </a:r>
            <a:endParaRPr lang="de-DE" sz="1800" dirty="0">
              <a:latin typeface="Candara" pitchFamily="34" charset="0"/>
            </a:endParaRPr>
          </a:p>
        </p:txBody>
      </p:sp>
      <p:sp>
        <p:nvSpPr>
          <p:cNvPr id="93209" name="Text Box 25"/>
          <p:cNvSpPr txBox="1">
            <a:spLocks noChangeArrowheads="1"/>
          </p:cNvSpPr>
          <p:nvPr/>
        </p:nvSpPr>
        <p:spPr bwMode="auto">
          <a:xfrm>
            <a:off x="6445130" y="3308349"/>
            <a:ext cx="598241" cy="369332"/>
          </a:xfrm>
          <a:prstGeom prst="rect">
            <a:avLst/>
          </a:prstGeom>
          <a:solidFill>
            <a:srgbClr val="FFFF00"/>
          </a:solidFill>
          <a:ln w="9525">
            <a:noFill/>
            <a:miter lim="800000"/>
            <a:headEnd/>
            <a:tailEnd/>
          </a:ln>
          <a:effectLst/>
        </p:spPr>
        <p:txBody>
          <a:bodyPr wrap="none">
            <a:spAutoFit/>
          </a:bodyPr>
          <a:lstStyle/>
          <a:p>
            <a:r>
              <a:rPr lang="en-US" altLang="ko-KR" dirty="0">
                <a:latin typeface="Candara" pitchFamily="34" charset="0"/>
              </a:rPr>
              <a:t>IETF</a:t>
            </a:r>
            <a:endParaRPr lang="de-DE" altLang="ko-KR" dirty="0">
              <a:latin typeface="Candara" pitchFamily="34" charset="0"/>
            </a:endParaRPr>
          </a:p>
        </p:txBody>
      </p:sp>
      <p:sp>
        <p:nvSpPr>
          <p:cNvPr id="93210" name="Text Box 26"/>
          <p:cNvSpPr txBox="1">
            <a:spLocks noChangeArrowheads="1"/>
          </p:cNvSpPr>
          <p:nvPr/>
        </p:nvSpPr>
        <p:spPr bwMode="auto">
          <a:xfrm>
            <a:off x="6179896" y="4789486"/>
            <a:ext cx="617477" cy="369332"/>
          </a:xfrm>
          <a:prstGeom prst="rect">
            <a:avLst/>
          </a:prstGeom>
          <a:solidFill>
            <a:srgbClr val="FFFF00"/>
          </a:solidFill>
          <a:ln w="9525">
            <a:noFill/>
            <a:miter lim="800000"/>
            <a:headEnd/>
            <a:tailEnd/>
          </a:ln>
          <a:effectLst/>
        </p:spPr>
        <p:txBody>
          <a:bodyPr wrap="none">
            <a:spAutoFit/>
          </a:bodyPr>
          <a:lstStyle/>
          <a:p>
            <a:r>
              <a:rPr lang="en-US" altLang="ko-KR" dirty="0">
                <a:latin typeface="Candara" pitchFamily="34" charset="0"/>
              </a:rPr>
              <a:t>IRTF</a:t>
            </a:r>
            <a:endParaRPr lang="de-DE" altLang="ko-KR" dirty="0">
              <a:latin typeface="Candara" pitchFamily="34" charset="0"/>
            </a:endParaRPr>
          </a:p>
        </p:txBody>
      </p:sp>
      <p:sp>
        <p:nvSpPr>
          <p:cNvPr id="93211" name="Text Box 27"/>
          <p:cNvSpPr txBox="1">
            <a:spLocks noChangeArrowheads="1"/>
          </p:cNvSpPr>
          <p:nvPr/>
        </p:nvSpPr>
        <p:spPr bwMode="auto">
          <a:xfrm>
            <a:off x="5740281" y="5516561"/>
            <a:ext cx="809837" cy="369332"/>
          </a:xfrm>
          <a:prstGeom prst="rect">
            <a:avLst/>
          </a:prstGeom>
          <a:solidFill>
            <a:srgbClr val="FFFF00"/>
          </a:solidFill>
          <a:ln w="9525">
            <a:noFill/>
            <a:miter lim="800000"/>
            <a:headEnd/>
            <a:tailEnd/>
          </a:ln>
          <a:effectLst/>
        </p:spPr>
        <p:txBody>
          <a:bodyPr wrap="none">
            <a:spAutoFit/>
          </a:bodyPr>
          <a:lstStyle/>
          <a:p>
            <a:pPr eaLnBrk="1" hangingPunct="1"/>
            <a:r>
              <a:rPr lang="en-US" altLang="ko-KR" sz="1800" dirty="0">
                <a:latin typeface="Candara" pitchFamily="34" charset="0"/>
              </a:rPr>
              <a:t>AKARI</a:t>
            </a:r>
            <a:endParaRPr lang="de-DE" sz="1800" dirty="0">
              <a:latin typeface="Candara" pitchFamily="34" charset="0"/>
            </a:endParaRPr>
          </a:p>
        </p:txBody>
      </p:sp>
      <p:sp>
        <p:nvSpPr>
          <p:cNvPr id="93212" name="Text Box 28"/>
          <p:cNvSpPr txBox="1">
            <a:spLocks noChangeArrowheads="1"/>
          </p:cNvSpPr>
          <p:nvPr/>
        </p:nvSpPr>
        <p:spPr bwMode="auto">
          <a:xfrm>
            <a:off x="5381261" y="2052636"/>
            <a:ext cx="667170" cy="369332"/>
          </a:xfrm>
          <a:prstGeom prst="rect">
            <a:avLst/>
          </a:prstGeom>
          <a:solidFill>
            <a:srgbClr val="008000"/>
          </a:solidFill>
          <a:ln w="9525">
            <a:noFill/>
            <a:miter lim="800000"/>
            <a:headEnd/>
            <a:tailEnd/>
          </a:ln>
          <a:effectLst/>
        </p:spPr>
        <p:txBody>
          <a:bodyPr wrap="none">
            <a:spAutoFit/>
          </a:bodyPr>
          <a:lstStyle/>
          <a:p>
            <a:pPr eaLnBrk="1" hangingPunct="1"/>
            <a:r>
              <a:rPr lang="en-US" altLang="ko-KR" sz="1800">
                <a:latin typeface="Candara" pitchFamily="34" charset="0"/>
              </a:rPr>
              <a:t>GENI</a:t>
            </a:r>
            <a:endParaRPr lang="de-DE" sz="1800">
              <a:latin typeface="Candara" pitchFamily="34" charset="0"/>
            </a:endParaRPr>
          </a:p>
        </p:txBody>
      </p:sp>
      <p:sp>
        <p:nvSpPr>
          <p:cNvPr id="93213" name="Text Box 29"/>
          <p:cNvSpPr txBox="1">
            <a:spLocks noChangeArrowheads="1"/>
          </p:cNvSpPr>
          <p:nvPr/>
        </p:nvSpPr>
        <p:spPr bwMode="auto">
          <a:xfrm>
            <a:off x="2390411" y="5646736"/>
            <a:ext cx="2658100" cy="369332"/>
          </a:xfrm>
          <a:prstGeom prst="rect">
            <a:avLst/>
          </a:prstGeom>
          <a:solidFill>
            <a:srgbClr val="FF0000"/>
          </a:solidFill>
          <a:ln w="9525">
            <a:noFill/>
            <a:miter lim="800000"/>
            <a:headEnd/>
            <a:tailEnd/>
          </a:ln>
          <a:effectLst/>
        </p:spPr>
        <p:txBody>
          <a:bodyPr wrap="none">
            <a:spAutoFit/>
          </a:bodyPr>
          <a:lstStyle/>
          <a:p>
            <a:pPr eaLnBrk="1" hangingPunct="1"/>
            <a:r>
              <a:rPr lang="en-US" altLang="ko-KR" sz="1800">
                <a:latin typeface="Candara" pitchFamily="34" charset="0"/>
              </a:rPr>
              <a:t>Future Internet Assembly</a:t>
            </a:r>
            <a:endParaRPr lang="de-DE" sz="1800">
              <a:latin typeface="Candara"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500034" y="500042"/>
            <a:ext cx="8218487" cy="5622940"/>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17</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Autofit/>
          </a:bodyPr>
          <a:lstStyle/>
          <a:p>
            <a:r>
              <a:rPr lang="en-US" altLang="ko-KR" sz="2000" dirty="0" smtClean="0">
                <a:latin typeface="Candara" pitchFamily="34" charset="0"/>
              </a:rPr>
              <a:t>Scaling: </a:t>
            </a:r>
          </a:p>
          <a:p>
            <a:pPr lvl="1"/>
            <a:r>
              <a:rPr lang="en-US" altLang="ko-KR" sz="2000" dirty="0" smtClean="0">
                <a:latin typeface="Candara" pitchFamily="34" charset="0"/>
              </a:rPr>
              <a:t>The routing system is facing significant scalability issues. </a:t>
            </a:r>
            <a:endParaRPr lang="ko-KR" altLang="en-US" sz="2000" dirty="0" smtClean="0">
              <a:latin typeface="Candara" pitchFamily="34" charset="0"/>
            </a:endParaRPr>
          </a:p>
          <a:p>
            <a:r>
              <a:rPr lang="en-US" altLang="ko-KR" sz="2000" dirty="0" smtClean="0">
                <a:latin typeface="Candara" pitchFamily="34" charset="0"/>
              </a:rPr>
              <a:t>Non-transparency: </a:t>
            </a:r>
          </a:p>
          <a:p>
            <a:pPr lvl="1"/>
            <a:r>
              <a:rPr lang="en-US" altLang="ko-KR" sz="2000" dirty="0" err="1" smtClean="0">
                <a:latin typeface="Candara" pitchFamily="34" charset="0"/>
              </a:rPr>
              <a:t>middleboxes</a:t>
            </a:r>
            <a:r>
              <a:rPr lang="en-US" altLang="ko-KR" sz="2000" dirty="0" smtClean="0">
                <a:latin typeface="Candara" pitchFamily="34" charset="0"/>
              </a:rPr>
              <a:t> like NATs and firewalls boxes break the original Internet assumption (or Design Principle) that the network provides a transparent communications pipe between end systems. </a:t>
            </a:r>
            <a:endParaRPr lang="ko-KR" altLang="en-US" sz="2000" dirty="0" smtClean="0">
              <a:latin typeface="Candara" pitchFamily="34" charset="0"/>
            </a:endParaRPr>
          </a:p>
          <a:p>
            <a:r>
              <a:rPr lang="en-US" altLang="ko-KR" sz="2000" dirty="0" smtClean="0">
                <a:latin typeface="Candara" pitchFamily="34" charset="0"/>
              </a:rPr>
              <a:t>Feature interaction: </a:t>
            </a:r>
          </a:p>
          <a:p>
            <a:pPr lvl="1"/>
            <a:r>
              <a:rPr lang="en-US" altLang="ko-KR" sz="2000" dirty="0" smtClean="0">
                <a:latin typeface="Candara" pitchFamily="34" charset="0"/>
              </a:rPr>
              <a:t>The canonical example is the vicious cycle between </a:t>
            </a:r>
            <a:r>
              <a:rPr lang="en-US" altLang="ko-KR" sz="2000" dirty="0" err="1" smtClean="0">
                <a:latin typeface="Candara" pitchFamily="34" charset="0"/>
              </a:rPr>
              <a:t>multihoming</a:t>
            </a:r>
            <a:r>
              <a:rPr lang="en-US" altLang="ko-KR" sz="2000" dirty="0" smtClean="0">
                <a:latin typeface="Candara" pitchFamily="34" charset="0"/>
              </a:rPr>
              <a:t> and traffic engineering. </a:t>
            </a:r>
          </a:p>
          <a:p>
            <a:pPr lvl="1"/>
            <a:r>
              <a:rPr lang="en-US" altLang="ko-KR" sz="2000" dirty="0" err="1" smtClean="0">
                <a:latin typeface="Candara" pitchFamily="34" charset="0"/>
              </a:rPr>
              <a:t>Multihoming</a:t>
            </a:r>
            <a:r>
              <a:rPr lang="en-US" altLang="ko-KR" sz="2000" dirty="0" smtClean="0">
                <a:latin typeface="Candara" pitchFamily="34" charset="0"/>
              </a:rPr>
              <a:t> was not architected into the routing protocols, nor into the congestion control mechanisms. </a:t>
            </a:r>
            <a:endParaRPr lang="ko-KR" altLang="en-US" sz="2000" dirty="0" smtClean="0">
              <a:latin typeface="Candara" pitchFamily="34" charset="0"/>
            </a:endParaRPr>
          </a:p>
          <a:p>
            <a:r>
              <a:rPr lang="en-US" altLang="ko-KR" sz="2000" dirty="0" smtClean="0">
                <a:latin typeface="Candara" pitchFamily="34" charset="0"/>
              </a:rPr>
              <a:t>New control requirements: </a:t>
            </a:r>
          </a:p>
          <a:p>
            <a:pPr lvl="1"/>
            <a:r>
              <a:rPr lang="en-US" altLang="ko-KR" sz="2000" dirty="0" smtClean="0">
                <a:latin typeface="Candara" pitchFamily="34" charset="0"/>
              </a:rPr>
              <a:t>Techniques include </a:t>
            </a:r>
            <a:r>
              <a:rPr lang="en-US" altLang="ko-KR" sz="2000" dirty="0" err="1" smtClean="0">
                <a:latin typeface="Candara" pitchFamily="34" charset="0"/>
              </a:rPr>
              <a:t>multihoming</a:t>
            </a:r>
            <a:r>
              <a:rPr lang="en-US" altLang="ko-KR" sz="2000" dirty="0" smtClean="0">
                <a:latin typeface="Candara" pitchFamily="34" charset="0"/>
              </a:rPr>
              <a:t>, </a:t>
            </a:r>
            <a:r>
              <a:rPr lang="en-US" altLang="ko-KR" sz="2000" dirty="0" err="1" smtClean="0">
                <a:latin typeface="Candara" pitchFamily="34" charset="0"/>
              </a:rPr>
              <a:t>IntServ</a:t>
            </a:r>
            <a:r>
              <a:rPr lang="en-US" altLang="ko-KR" sz="2000" dirty="0" smtClean="0">
                <a:latin typeface="Candara" pitchFamily="34" charset="0"/>
              </a:rPr>
              <a:t>, IPSec and Mobile IP. </a:t>
            </a:r>
            <a:endParaRPr lang="ko-KR" altLang="en-US" sz="2000" dirty="0" smtClean="0">
              <a:latin typeface="Candara" pitchFamily="34" charset="0"/>
            </a:endParaRPr>
          </a:p>
          <a:p>
            <a:endParaRPr lang="ko-KR" altLang="en-US" sz="2000" dirty="0">
              <a:latin typeface="Candara" pitchFamily="34" charset="0"/>
            </a:endParaRPr>
          </a:p>
        </p:txBody>
      </p:sp>
      <p:sp>
        <p:nvSpPr>
          <p:cNvPr id="3" name="제목 2"/>
          <p:cNvSpPr>
            <a:spLocks noGrp="1"/>
          </p:cNvSpPr>
          <p:nvPr>
            <p:ph type="title"/>
          </p:nvPr>
        </p:nvSpPr>
        <p:spPr/>
        <p:txBody>
          <a:bodyPr>
            <a:noAutofit/>
          </a:bodyPr>
          <a:lstStyle/>
          <a:p>
            <a:r>
              <a:rPr lang="ko-KR" altLang="en-US" sz="3600" dirty="0" smtClean="0">
                <a:latin typeface="Candara" pitchFamily="34" charset="0"/>
              </a:rPr>
              <a:t/>
            </a:r>
            <a:br>
              <a:rPr lang="ko-KR" altLang="en-US" sz="3600" dirty="0" smtClean="0">
                <a:latin typeface="Candara" pitchFamily="34" charset="0"/>
              </a:rPr>
            </a:br>
            <a:r>
              <a:rPr lang="en-US" altLang="ko-KR" sz="3600" b="1" dirty="0" smtClean="0">
                <a:latin typeface="Candara" pitchFamily="34" charset="0"/>
              </a:rPr>
              <a:t>Architectural Stresses in the Internet </a:t>
            </a:r>
            <a:br>
              <a:rPr lang="en-US" altLang="ko-KR" sz="3600" b="1" dirty="0" smtClean="0">
                <a:latin typeface="Candara" pitchFamily="34" charset="0"/>
              </a:rPr>
            </a:br>
            <a:endParaRPr lang="ko-KR" altLang="en-US" sz="3600"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18</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1428736"/>
            <a:ext cx="8229600" cy="4697427"/>
          </a:xfrm>
        </p:spPr>
        <p:txBody>
          <a:bodyPr>
            <a:normAutofit/>
          </a:bodyPr>
          <a:lstStyle/>
          <a:p>
            <a:r>
              <a:rPr lang="en-US" altLang="ko-KR" sz="2000" dirty="0" smtClean="0">
                <a:latin typeface="Candara" pitchFamily="34" charset="0"/>
              </a:rPr>
              <a:t>“Fat Waist” for control: </a:t>
            </a:r>
          </a:p>
          <a:p>
            <a:pPr lvl="1"/>
            <a:r>
              <a:rPr lang="en-US" altLang="ko-KR" sz="2000" dirty="0" smtClean="0">
                <a:latin typeface="Candara" pitchFamily="34" charset="0"/>
              </a:rPr>
              <a:t>New protocols/mechanisms added on the data plane</a:t>
            </a:r>
          </a:p>
          <a:p>
            <a:r>
              <a:rPr lang="en-US" altLang="ko-KR" sz="2000" dirty="0" smtClean="0">
                <a:latin typeface="Candara" pitchFamily="34" charset="0"/>
              </a:rPr>
              <a:t>Trilogy is aimed to achieve an </a:t>
            </a:r>
            <a:r>
              <a:rPr lang="en-US" altLang="ko-KR" sz="2000" i="1" dirty="0" smtClean="0">
                <a:latin typeface="Candara" pitchFamily="34" charset="0"/>
              </a:rPr>
              <a:t>hourglass for control </a:t>
            </a:r>
          </a:p>
          <a:p>
            <a:pPr lvl="1"/>
            <a:r>
              <a:rPr lang="en-US" altLang="ko-KR" sz="2000" dirty="0" smtClean="0">
                <a:latin typeface="Candara" pitchFamily="34" charset="0"/>
              </a:rPr>
              <a:t>In the </a:t>
            </a:r>
            <a:r>
              <a:rPr lang="en-US" altLang="ko-KR" sz="2000" dirty="0" err="1" smtClean="0">
                <a:latin typeface="Candara" pitchFamily="34" charset="0"/>
              </a:rPr>
              <a:t>reachability</a:t>
            </a:r>
            <a:r>
              <a:rPr lang="en-US" altLang="ko-KR" sz="2000" dirty="0" smtClean="0">
                <a:latin typeface="Candara" pitchFamily="34" charset="0"/>
              </a:rPr>
              <a:t>, resource control and socio-economic aspects</a:t>
            </a:r>
          </a:p>
        </p:txBody>
      </p:sp>
      <p:sp>
        <p:nvSpPr>
          <p:cNvPr id="3" name="제목 2"/>
          <p:cNvSpPr>
            <a:spLocks noGrp="1"/>
          </p:cNvSpPr>
          <p:nvPr>
            <p:ph type="title"/>
          </p:nvPr>
        </p:nvSpPr>
        <p:spPr/>
        <p:txBody>
          <a:bodyPr>
            <a:normAutofit fontScale="90000"/>
          </a:bodyPr>
          <a:lstStyle/>
          <a:p>
            <a:r>
              <a:rPr lang="ko-KR" altLang="en-US" b="1" dirty="0" smtClean="0">
                <a:latin typeface="Candara" pitchFamily="34" charset="0"/>
              </a:rPr>
              <a:t/>
            </a:r>
            <a:br>
              <a:rPr lang="ko-KR" altLang="en-US" b="1" dirty="0" smtClean="0">
                <a:latin typeface="Candara" pitchFamily="34" charset="0"/>
              </a:rPr>
            </a:br>
            <a:r>
              <a:rPr lang="en-US" altLang="ko-KR" b="1" dirty="0" smtClean="0">
                <a:latin typeface="Candara" pitchFamily="34" charset="0"/>
              </a:rPr>
              <a:t>Internet Control architecture </a:t>
            </a:r>
            <a:br>
              <a:rPr lang="en-US" altLang="ko-KR" b="1" dirty="0" smtClean="0">
                <a:latin typeface="Candara" pitchFamily="34" charset="0"/>
              </a:rPr>
            </a:br>
            <a:endParaRPr lang="ko-KR" altLang="en-US" b="1" dirty="0">
              <a:latin typeface="Candara" pitchFamily="34" charset="0"/>
            </a:endParaRPr>
          </a:p>
        </p:txBody>
      </p:sp>
      <p:pic>
        <p:nvPicPr>
          <p:cNvPr id="6146" name="Picture 2"/>
          <p:cNvPicPr>
            <a:picLocks noChangeAspect="1" noChangeArrowheads="1"/>
          </p:cNvPicPr>
          <p:nvPr/>
        </p:nvPicPr>
        <p:blipFill>
          <a:blip r:embed="rId2"/>
          <a:srcRect/>
          <a:stretch>
            <a:fillRect/>
          </a:stretch>
        </p:blipFill>
        <p:spPr bwMode="auto">
          <a:xfrm>
            <a:off x="1214414" y="3214686"/>
            <a:ext cx="6286544" cy="3214710"/>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19</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r>
              <a:rPr lang="en-US" altLang="ko-KR" dirty="0" smtClean="0">
                <a:latin typeface="Candara" pitchFamily="34" charset="0"/>
                <a:hlinkClick r:id="rId2"/>
              </a:rPr>
              <a:t>http://trilogy-project.org/</a:t>
            </a:r>
            <a:endParaRPr lang="en-US" altLang="ko-KR" dirty="0" smtClean="0">
              <a:latin typeface="Candara" pitchFamily="34" charset="0"/>
            </a:endParaRPr>
          </a:p>
        </p:txBody>
      </p:sp>
      <p:sp>
        <p:nvSpPr>
          <p:cNvPr id="3" name="제목 2"/>
          <p:cNvSpPr>
            <a:spLocks noGrp="1"/>
          </p:cNvSpPr>
          <p:nvPr>
            <p:ph type="title"/>
          </p:nvPr>
        </p:nvSpPr>
        <p:spPr/>
        <p:txBody>
          <a:bodyPr/>
          <a:lstStyle/>
          <a:p>
            <a:r>
              <a:rPr lang="en-US" altLang="ko-KR" dirty="0" smtClean="0">
                <a:latin typeface="Candara" pitchFamily="34" charset="0"/>
              </a:rPr>
              <a:t>Overview</a:t>
            </a:r>
            <a:r>
              <a:rPr lang="ko-KR" altLang="en-US" dirty="0" smtClean="0">
                <a:latin typeface="Candara" pitchFamily="34" charset="0"/>
              </a:rPr>
              <a:t> </a:t>
            </a:r>
            <a:endParaRPr lang="ko-KR" altLang="en-US" dirty="0">
              <a:latin typeface="Candara" pitchFamily="34" charset="0"/>
            </a:endParaRPr>
          </a:p>
        </p:txBody>
      </p:sp>
      <p:pic>
        <p:nvPicPr>
          <p:cNvPr id="1026" name="Picture 2"/>
          <p:cNvPicPr>
            <a:picLocks noChangeAspect="1" noChangeArrowheads="1"/>
          </p:cNvPicPr>
          <p:nvPr/>
        </p:nvPicPr>
        <p:blipFill>
          <a:blip r:embed="rId3"/>
          <a:srcRect/>
          <a:stretch>
            <a:fillRect/>
          </a:stretch>
        </p:blipFill>
        <p:spPr bwMode="auto">
          <a:xfrm>
            <a:off x="2071670" y="2357430"/>
            <a:ext cx="4152900" cy="3724275"/>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p:cNvSpPr>
            <a:spLocks noGrp="1"/>
          </p:cNvSpPr>
          <p:nvPr>
            <p:ph type="title"/>
          </p:nvPr>
        </p:nvSpPr>
        <p:spPr/>
        <p:txBody>
          <a:bodyPr vert="horz" rtlCol="0" anchor="ctr">
            <a:noAutofit/>
          </a:bodyPr>
          <a:lstStyle/>
          <a:p>
            <a:r>
              <a:rPr lang="en-US" altLang="ko-KR" sz="3200" dirty="0" smtClean="0">
                <a:latin typeface="Candara" pitchFamily="34" charset="0"/>
              </a:rPr>
              <a:t>Trilogy: Towards a New Internet Architecture</a:t>
            </a:r>
            <a:endParaRPr lang="ko-KR" altLang="en-US" sz="3200" dirty="0" smtClean="0">
              <a:latin typeface="Candara" pitchFamily="34" charset="0"/>
            </a:endParaRPr>
          </a:p>
        </p:txBody>
      </p:sp>
      <p:pic>
        <p:nvPicPr>
          <p:cNvPr id="5122" name="Picture 2"/>
          <p:cNvPicPr>
            <a:picLocks noGrp="1" noChangeAspect="1" noChangeArrowheads="1"/>
          </p:cNvPicPr>
          <p:nvPr>
            <p:ph idx="1"/>
          </p:nvPr>
        </p:nvPicPr>
        <p:blipFill>
          <a:blip r:embed="rId2"/>
          <a:srcRect/>
          <a:stretch>
            <a:fillRect/>
          </a:stretch>
        </p:blipFill>
        <p:spPr bwMode="auto">
          <a:xfrm>
            <a:off x="1620695" y="1600200"/>
            <a:ext cx="5902610" cy="4525963"/>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20</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Autofit/>
          </a:bodyPr>
          <a:lstStyle/>
          <a:p>
            <a:r>
              <a:rPr lang="en-US" altLang="ko-KR" sz="2000" dirty="0" smtClean="0">
                <a:latin typeface="Candara" pitchFamily="34" charset="0"/>
              </a:rPr>
              <a:t>Users have a huge variety of applications </a:t>
            </a:r>
          </a:p>
          <a:p>
            <a:pPr lvl="1"/>
            <a:r>
              <a:rPr lang="en-US" altLang="ko-KR" sz="2000" dirty="0" smtClean="0">
                <a:latin typeface="Candara" pitchFamily="34" charset="0"/>
              </a:rPr>
              <a:t>with very different bandwidth, latency and jitter requirements </a:t>
            </a:r>
          </a:p>
          <a:p>
            <a:pPr lvl="1"/>
            <a:r>
              <a:rPr lang="en-US" altLang="ko-KR" sz="2000" dirty="0" smtClean="0">
                <a:latin typeface="Candara" pitchFamily="34" charset="0"/>
              </a:rPr>
              <a:t>from voice, web browsing, streaming, VPNs etc. </a:t>
            </a:r>
            <a:endParaRPr lang="ko-KR" altLang="en-US" sz="2000" dirty="0" smtClean="0">
              <a:latin typeface="Candara" pitchFamily="34" charset="0"/>
            </a:endParaRPr>
          </a:p>
          <a:p>
            <a:r>
              <a:rPr lang="en-US" altLang="ko-KR" sz="2000" dirty="0" smtClean="0">
                <a:latin typeface="Candara" pitchFamily="34" charset="0"/>
              </a:rPr>
              <a:t>There are far more users, with orders of magnitude more to come </a:t>
            </a:r>
          </a:p>
          <a:p>
            <a:pPr lvl="1"/>
            <a:r>
              <a:rPr lang="en-US" altLang="ko-KR" sz="2000" dirty="0" smtClean="0">
                <a:latin typeface="Candara" pitchFamily="34" charset="0"/>
              </a:rPr>
              <a:t>as ‘users’ become devices like sensor networks</a:t>
            </a:r>
            <a:endParaRPr lang="ko-KR" altLang="en-US" sz="2000" dirty="0" smtClean="0">
              <a:latin typeface="Candara" pitchFamily="34" charset="0"/>
            </a:endParaRPr>
          </a:p>
          <a:p>
            <a:r>
              <a:rPr lang="en-US" altLang="ko-KR" sz="2000" dirty="0" smtClean="0">
                <a:latin typeface="Candara" pitchFamily="34" charset="0"/>
              </a:rPr>
              <a:t>Networks vary from kb/s access to Tb/s core</a:t>
            </a:r>
          </a:p>
          <a:p>
            <a:pPr lvl="1"/>
            <a:r>
              <a:rPr lang="en-US" altLang="ko-KR" sz="2000" dirty="0" smtClean="0">
                <a:latin typeface="Candara" pitchFamily="34" charset="0"/>
              </a:rPr>
              <a:t>wireless and mobile networks are more and more common. </a:t>
            </a:r>
          </a:p>
          <a:p>
            <a:pPr lvl="1"/>
            <a:r>
              <a:rPr lang="en-US" altLang="ko-KR" sz="2000" dirty="0" smtClean="0">
                <a:latin typeface="Candara" pitchFamily="34" charset="0"/>
              </a:rPr>
              <a:t>Future access networks will be either optical or multi-standard software radios. </a:t>
            </a:r>
            <a:endParaRPr lang="ko-KR" altLang="en-US" sz="2000" dirty="0" smtClean="0">
              <a:latin typeface="Candara" pitchFamily="34" charset="0"/>
            </a:endParaRPr>
          </a:p>
          <a:p>
            <a:r>
              <a:rPr lang="en-US" altLang="ko-KR" sz="2000" dirty="0" smtClean="0">
                <a:latin typeface="Candara" pitchFamily="34" charset="0"/>
              </a:rPr>
              <a:t>Users may have no configuration </a:t>
            </a:r>
            <a:r>
              <a:rPr lang="en-US" altLang="ko-KR" sz="2000" dirty="0" smtClean="0">
                <a:latin typeface="Candara" pitchFamily="34" charset="0"/>
              </a:rPr>
              <a:t>freedom</a:t>
            </a:r>
            <a:endParaRPr lang="ko-KR" altLang="en-US" sz="2000" dirty="0" smtClean="0">
              <a:latin typeface="Candara" pitchFamily="34" charset="0"/>
            </a:endParaRPr>
          </a:p>
          <a:p>
            <a:r>
              <a:rPr lang="en-US" altLang="ko-KR" sz="2000" dirty="0" smtClean="0">
                <a:latin typeface="Candara" pitchFamily="34" charset="0"/>
              </a:rPr>
              <a:t>Users may not even be rational or their rationality is quite different.</a:t>
            </a:r>
          </a:p>
          <a:p>
            <a:pPr lvl="1"/>
            <a:r>
              <a:rPr lang="en-US" altLang="ko-KR" sz="2000" dirty="0" smtClean="0">
                <a:latin typeface="Candara" pitchFamily="34" charset="0"/>
              </a:rPr>
              <a:t>For example, </a:t>
            </a:r>
            <a:r>
              <a:rPr lang="en-US" altLang="ko-KR" sz="2000" dirty="0" err="1" smtClean="0">
                <a:latin typeface="Candara" pitchFamily="34" charset="0"/>
              </a:rPr>
              <a:t>DDoS</a:t>
            </a:r>
            <a:r>
              <a:rPr lang="en-US" altLang="ko-KR" sz="2000" dirty="0" smtClean="0">
                <a:latin typeface="Candara" pitchFamily="34" charset="0"/>
              </a:rPr>
              <a:t> attackers and spammers</a:t>
            </a:r>
          </a:p>
          <a:p>
            <a:endParaRPr lang="ko-KR" altLang="en-US" sz="2000" dirty="0">
              <a:latin typeface="Candara" pitchFamily="34" charset="0"/>
            </a:endParaRPr>
          </a:p>
        </p:txBody>
      </p:sp>
      <p:sp>
        <p:nvSpPr>
          <p:cNvPr id="3" name="제목 2"/>
          <p:cNvSpPr>
            <a:spLocks noGrp="1"/>
          </p:cNvSpPr>
          <p:nvPr>
            <p:ph type="title"/>
          </p:nvPr>
        </p:nvSpPr>
        <p:spPr/>
        <p:txBody>
          <a:bodyPr>
            <a:normAutofit fontScale="90000"/>
          </a:bodyPr>
          <a:lstStyle/>
          <a:p>
            <a:r>
              <a:rPr lang="ko-KR" altLang="en-US" dirty="0" smtClean="0">
                <a:latin typeface="Candara" pitchFamily="34" charset="0"/>
              </a:rPr>
              <a:t/>
            </a:r>
            <a:br>
              <a:rPr lang="ko-KR" altLang="en-US" dirty="0" smtClean="0">
                <a:latin typeface="Candara" pitchFamily="34" charset="0"/>
              </a:rPr>
            </a:br>
            <a:r>
              <a:rPr lang="en-US" altLang="ko-KR" b="1" dirty="0" smtClean="0">
                <a:latin typeface="Candara" pitchFamily="34" charset="0"/>
              </a:rPr>
              <a:t>Design Principles </a:t>
            </a:r>
            <a:br>
              <a:rPr lang="en-US" altLang="ko-KR" b="1" dirty="0" smtClean="0">
                <a:latin typeface="Candara" pitchFamily="34" charset="0"/>
              </a:rPr>
            </a:b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21</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sz="2400" b="1" dirty="0" smtClean="0">
                <a:latin typeface="Candara" pitchFamily="34" charset="0"/>
              </a:rPr>
              <a:t>(Control) Information Exposure </a:t>
            </a:r>
          </a:p>
          <a:p>
            <a:pPr lvl="1"/>
            <a:r>
              <a:rPr lang="en-US" altLang="ko-KR" sz="2400" i="1" dirty="0" smtClean="0">
                <a:latin typeface="Candara" pitchFamily="34" charset="0"/>
              </a:rPr>
              <a:t>The data, that uses up scarce networking resources, should integrate control information (e.g. a metric) that reflects its resource usage in ‘real time’. </a:t>
            </a:r>
          </a:p>
          <a:p>
            <a:pPr lvl="1"/>
            <a:endParaRPr lang="en-US" altLang="ko-KR" sz="2400" i="1" dirty="0" smtClean="0">
              <a:latin typeface="Candara" pitchFamily="34" charset="0"/>
            </a:endParaRPr>
          </a:p>
          <a:p>
            <a:pPr lvl="1"/>
            <a:r>
              <a:rPr lang="en-US" altLang="ko-KR" sz="2400" i="1" dirty="0" smtClean="0">
                <a:latin typeface="Candara" pitchFamily="34" charset="0"/>
              </a:rPr>
              <a:t>The control information should provide sufficient information about resource usage to support an efficient and accountable allocation of resources. </a:t>
            </a:r>
          </a:p>
          <a:p>
            <a:pPr lvl="1"/>
            <a:endParaRPr lang="en-US" altLang="ko-KR" sz="2400" i="1" dirty="0" smtClean="0">
              <a:latin typeface="Candara" pitchFamily="34" charset="0"/>
            </a:endParaRPr>
          </a:p>
          <a:p>
            <a:pPr lvl="1"/>
            <a:r>
              <a:rPr lang="en-US" altLang="ko-KR" sz="2400" i="1" dirty="0" smtClean="0">
                <a:latin typeface="Candara" pitchFamily="34" charset="0"/>
              </a:rPr>
              <a:t>The control information may be used as a variable in a pricing structure</a:t>
            </a:r>
            <a:endParaRPr lang="ko-KR" altLang="en-US" sz="2400" i="1" dirty="0">
              <a:latin typeface="Candara" pitchFamily="34" charset="0"/>
            </a:endParaRPr>
          </a:p>
        </p:txBody>
      </p:sp>
      <p:sp>
        <p:nvSpPr>
          <p:cNvPr id="3" name="제목 2"/>
          <p:cNvSpPr>
            <a:spLocks noGrp="1"/>
          </p:cNvSpPr>
          <p:nvPr>
            <p:ph type="title"/>
          </p:nvPr>
        </p:nvSpPr>
        <p:spPr/>
        <p:txBody>
          <a:bodyPr>
            <a:normAutofit/>
          </a:bodyPr>
          <a:lstStyle/>
          <a:p>
            <a:r>
              <a:rPr lang="en-US" altLang="ko-KR" sz="3600" b="1" dirty="0" smtClean="0">
                <a:latin typeface="Candara" pitchFamily="34" charset="0"/>
              </a:rPr>
              <a:t>Design Principles of Trilogy (1)</a:t>
            </a:r>
            <a:endParaRPr lang="ko-KR" altLang="en-US" sz="3600" b="1"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22</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sz="2400" b="1" dirty="0" smtClean="0">
                <a:latin typeface="Candara" pitchFamily="34" charset="0"/>
              </a:rPr>
              <a:t>Separation of Policy and Mechanism </a:t>
            </a:r>
          </a:p>
          <a:p>
            <a:pPr lvl="1"/>
            <a:r>
              <a:rPr lang="en-US" altLang="ko-KR" sz="2400" i="1" dirty="0" smtClean="0">
                <a:latin typeface="Candara" pitchFamily="34" charset="0"/>
              </a:rPr>
              <a:t>Allow a network entity’s local choice according to its priorities (policy). </a:t>
            </a:r>
          </a:p>
          <a:p>
            <a:pPr lvl="1"/>
            <a:r>
              <a:rPr lang="en-US" altLang="ko-KR" sz="2400" i="1" dirty="0" smtClean="0">
                <a:latin typeface="Candara" pitchFamily="34" charset="0"/>
              </a:rPr>
              <a:t>Have a common protocol or method through which the policies interact to determine how networking resources are shared. </a:t>
            </a:r>
          </a:p>
          <a:p>
            <a:pPr lvl="1"/>
            <a:r>
              <a:rPr lang="en-US" altLang="ko-KR" sz="2400" i="1" dirty="0" smtClean="0">
                <a:latin typeface="Candara" pitchFamily="34" charset="0"/>
              </a:rPr>
              <a:t>Constrain conflicting policies via the Information Exposure Design Principle. </a:t>
            </a:r>
          </a:p>
          <a:p>
            <a:endParaRPr lang="ko-KR" altLang="en-US" sz="2400" dirty="0">
              <a:latin typeface="Candara" pitchFamily="34" charset="0"/>
            </a:endParaRPr>
          </a:p>
        </p:txBody>
      </p:sp>
      <p:sp>
        <p:nvSpPr>
          <p:cNvPr id="3" name="제목 2"/>
          <p:cNvSpPr>
            <a:spLocks noGrp="1"/>
          </p:cNvSpPr>
          <p:nvPr>
            <p:ph type="title"/>
          </p:nvPr>
        </p:nvSpPr>
        <p:spPr/>
        <p:txBody>
          <a:bodyPr vert="horz" rtlCol="0" anchor="ctr">
            <a:normAutofit/>
          </a:bodyPr>
          <a:lstStyle/>
          <a:p>
            <a:r>
              <a:rPr lang="en-US" altLang="ko-KR" sz="3600" b="1" dirty="0" smtClean="0">
                <a:latin typeface="Candara" pitchFamily="34" charset="0"/>
              </a:rPr>
              <a:t>Design Principles of Trilogy (2)</a:t>
            </a:r>
            <a:endParaRPr lang="ko-KR" altLang="en-US" sz="3600" b="1" dirty="0" smtClean="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23</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Autofit/>
          </a:bodyPr>
          <a:lstStyle/>
          <a:p>
            <a:r>
              <a:rPr lang="en-US" altLang="ko-KR" sz="2400" b="1" dirty="0" smtClean="0">
                <a:latin typeface="Candara" pitchFamily="34" charset="0"/>
              </a:rPr>
              <a:t>The Fuzzy End to End Principle </a:t>
            </a:r>
          </a:p>
          <a:p>
            <a:pPr lvl="1"/>
            <a:r>
              <a:rPr lang="en-US" altLang="ko-KR" sz="2000" i="1" dirty="0" smtClean="0">
                <a:latin typeface="Candara" pitchFamily="34" charset="0"/>
              </a:rPr>
              <a:t>Allow the endpoint to explicitly delegate some functions into the network, so the end is effectively a distributed system. </a:t>
            </a:r>
          </a:p>
          <a:p>
            <a:pPr lvl="1"/>
            <a:r>
              <a:rPr lang="en-US" altLang="ko-KR" sz="2000" i="1" dirty="0" smtClean="0">
                <a:latin typeface="Candara" pitchFamily="34" charset="0"/>
              </a:rPr>
              <a:t>This may imply some state in the network, which should be “soft and </a:t>
            </a:r>
            <a:r>
              <a:rPr lang="en-US" altLang="ko-KR" sz="2000" i="1" dirty="0" err="1" smtClean="0">
                <a:latin typeface="Candara" pitchFamily="34" charset="0"/>
              </a:rPr>
              <a:t>hinty</a:t>
            </a:r>
            <a:r>
              <a:rPr lang="en-US" altLang="ko-KR" sz="2000" i="1" dirty="0" smtClean="0">
                <a:latin typeface="Candara" pitchFamily="34" charset="0"/>
              </a:rPr>
              <a:t>”. </a:t>
            </a:r>
          </a:p>
          <a:p>
            <a:pPr lvl="1"/>
            <a:endParaRPr lang="en-US" altLang="ko-KR" sz="2000" i="1" dirty="0" smtClean="0">
              <a:latin typeface="Candara" pitchFamily="34" charset="0"/>
            </a:endParaRPr>
          </a:p>
          <a:p>
            <a:pPr lvl="1"/>
            <a:r>
              <a:rPr lang="en-US" altLang="ko-KR" sz="2000" i="1" dirty="0" smtClean="0">
                <a:latin typeface="Candara" pitchFamily="34" charset="0"/>
              </a:rPr>
              <a:t>The principle seeks a compromise between network providers’ interests to increase their profits by offering additional services to users, and the recognition that implementing functions in the network can affect the transparency of end to end communications </a:t>
            </a:r>
            <a:endParaRPr lang="ko-KR" altLang="en-US" sz="2000" i="1" dirty="0">
              <a:latin typeface="Candara" pitchFamily="34" charset="0"/>
            </a:endParaRPr>
          </a:p>
        </p:txBody>
      </p:sp>
      <p:sp>
        <p:nvSpPr>
          <p:cNvPr id="3" name="제목 2"/>
          <p:cNvSpPr>
            <a:spLocks noGrp="1"/>
          </p:cNvSpPr>
          <p:nvPr>
            <p:ph type="title"/>
          </p:nvPr>
        </p:nvSpPr>
        <p:spPr/>
        <p:txBody>
          <a:bodyPr vert="horz" rtlCol="0" anchor="ctr">
            <a:normAutofit/>
          </a:bodyPr>
          <a:lstStyle/>
          <a:p>
            <a:r>
              <a:rPr lang="en-US" altLang="ko-KR" sz="3600" b="1" dirty="0" smtClean="0">
                <a:latin typeface="Candara" pitchFamily="34" charset="0"/>
              </a:rPr>
              <a:t>Design Principles of Trilogy (3)</a:t>
            </a:r>
            <a:endParaRPr lang="ko-KR" altLang="en-US" sz="3600" b="1" dirty="0" smtClean="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24</a:t>
            </a:fld>
            <a:endParaRPr lang="en-US" altLang="ko-KR" dirty="0">
              <a:latin typeface="Candara"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sz="2400" b="1" dirty="0" smtClean="0">
                <a:latin typeface="Candara" pitchFamily="34" charset="0"/>
              </a:rPr>
              <a:t>Resource Pooling </a:t>
            </a:r>
          </a:p>
          <a:p>
            <a:pPr lvl="1"/>
            <a:r>
              <a:rPr lang="en-US" altLang="ko-KR" sz="2000" i="1" dirty="0" smtClean="0">
                <a:latin typeface="Candara" pitchFamily="34" charset="0"/>
              </a:rPr>
              <a:t>Allow sufficient pooling of resources to be effective. </a:t>
            </a:r>
          </a:p>
          <a:p>
            <a:pPr lvl="1"/>
            <a:r>
              <a:rPr lang="en-US" altLang="ko-KR" sz="2000" i="1" dirty="0" smtClean="0">
                <a:latin typeface="Candara" pitchFamily="34" charset="0"/>
              </a:rPr>
              <a:t>Ensure that the resource pooling mechanisms don’t conflict with each other. </a:t>
            </a:r>
          </a:p>
          <a:p>
            <a:pPr lvl="1"/>
            <a:r>
              <a:rPr lang="en-US" altLang="ko-KR" sz="2000" i="1" dirty="0" smtClean="0"/>
              <a:t>Resource pooling means making the network’s resources behave like a single pooled resource, </a:t>
            </a:r>
          </a:p>
          <a:p>
            <a:pPr lvl="2"/>
            <a:r>
              <a:rPr lang="en-US" altLang="ko-KR" sz="1800" i="1" dirty="0" smtClean="0"/>
              <a:t>i.e. separate resources appear to act as one large resource.</a:t>
            </a:r>
          </a:p>
          <a:p>
            <a:pPr lvl="1"/>
            <a:r>
              <a:rPr lang="en-US" altLang="ko-KR" sz="2000" i="1" dirty="0" smtClean="0"/>
              <a:t>The benefits of resource pooling are: </a:t>
            </a:r>
          </a:p>
          <a:p>
            <a:pPr lvl="2"/>
            <a:r>
              <a:rPr lang="en-US" altLang="ko-KR" sz="2000" i="1" dirty="0" smtClean="0"/>
              <a:t>increased robustness against component failures; </a:t>
            </a:r>
          </a:p>
          <a:p>
            <a:pPr lvl="2"/>
            <a:r>
              <a:rPr lang="en-US" altLang="ko-KR" sz="2000" i="1" dirty="0" smtClean="0"/>
              <a:t>better ability to handle localized surges in traffic; </a:t>
            </a:r>
          </a:p>
          <a:p>
            <a:pPr lvl="2"/>
            <a:r>
              <a:rPr lang="en-US" altLang="ko-KR" sz="2000" i="1" dirty="0" smtClean="0"/>
              <a:t>maximized utilization. </a:t>
            </a:r>
            <a:endParaRPr lang="ko-KR" altLang="en-US" sz="2000" i="1" dirty="0">
              <a:latin typeface="Candara" pitchFamily="34" charset="0"/>
            </a:endParaRPr>
          </a:p>
        </p:txBody>
      </p:sp>
      <p:sp>
        <p:nvSpPr>
          <p:cNvPr id="3" name="제목 2"/>
          <p:cNvSpPr>
            <a:spLocks noGrp="1"/>
          </p:cNvSpPr>
          <p:nvPr>
            <p:ph type="title"/>
          </p:nvPr>
        </p:nvSpPr>
        <p:spPr/>
        <p:txBody>
          <a:bodyPr vert="horz" rtlCol="0" anchor="ctr">
            <a:normAutofit/>
          </a:bodyPr>
          <a:lstStyle/>
          <a:p>
            <a:r>
              <a:rPr lang="en-US" altLang="ko-KR" sz="3600" b="1" dirty="0" smtClean="0">
                <a:latin typeface="Candara" pitchFamily="34" charset="0"/>
              </a:rPr>
              <a:t>Design Principles of Trilogy (4)</a:t>
            </a:r>
            <a:endParaRPr lang="ko-KR" altLang="en-US" sz="3600" b="1" dirty="0" smtClean="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25</a:t>
            </a:fld>
            <a:endParaRPr lang="en-US" altLang="ko-KR" dirty="0">
              <a:latin typeface="Candara"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sz="2000" dirty="0" smtClean="0">
                <a:latin typeface="Candara" pitchFamily="34" charset="0"/>
              </a:rPr>
              <a:t>Functional Building Block </a:t>
            </a:r>
          </a:p>
          <a:p>
            <a:pPr lvl="1"/>
            <a:r>
              <a:rPr lang="en-US" altLang="ko-KR" sz="2000" dirty="0" err="1" smtClean="0">
                <a:latin typeface="Candara" pitchFamily="34" charset="0"/>
              </a:rPr>
              <a:t>Reachability</a:t>
            </a:r>
            <a:r>
              <a:rPr lang="en-US" altLang="ko-KR" sz="2000" dirty="0" smtClean="0">
                <a:latin typeface="Candara" pitchFamily="34" charset="0"/>
              </a:rPr>
              <a:t> Plane</a:t>
            </a:r>
          </a:p>
          <a:p>
            <a:pPr lvl="1"/>
            <a:r>
              <a:rPr lang="en-US" altLang="ko-KR" sz="2000" dirty="0" smtClean="0">
                <a:latin typeface="Candara" pitchFamily="34" charset="0"/>
              </a:rPr>
              <a:t>Forwarding Plane</a:t>
            </a:r>
          </a:p>
          <a:p>
            <a:pPr lvl="1"/>
            <a:r>
              <a:rPr lang="en-US" altLang="ko-KR" sz="2000" dirty="0" smtClean="0">
                <a:latin typeface="Candara" pitchFamily="34" charset="0"/>
              </a:rPr>
              <a:t>Transport Services</a:t>
            </a:r>
          </a:p>
          <a:p>
            <a:pPr lvl="1"/>
            <a:endParaRPr lang="ko-KR" altLang="en-US" sz="2000" dirty="0">
              <a:latin typeface="Candara" pitchFamily="34" charset="0"/>
            </a:endParaRPr>
          </a:p>
        </p:txBody>
      </p:sp>
      <p:sp>
        <p:nvSpPr>
          <p:cNvPr id="3" name="제목 2"/>
          <p:cNvSpPr>
            <a:spLocks noGrp="1"/>
          </p:cNvSpPr>
          <p:nvPr>
            <p:ph type="title"/>
          </p:nvPr>
        </p:nvSpPr>
        <p:spPr/>
        <p:txBody>
          <a:bodyPr>
            <a:normAutofit/>
          </a:bodyPr>
          <a:lstStyle/>
          <a:p>
            <a:r>
              <a:rPr lang="en-US" altLang="ko-KR" dirty="0" smtClean="0">
                <a:latin typeface="Candara" pitchFamily="34" charset="0"/>
              </a:rPr>
              <a:t>Trilogy: Initial Architecture</a:t>
            </a:r>
            <a:endParaRPr lang="ko-KR" altLang="en-US" dirty="0">
              <a:latin typeface="Candara" pitchFamily="34" charset="0"/>
            </a:endParaRPr>
          </a:p>
        </p:txBody>
      </p:sp>
      <p:pic>
        <p:nvPicPr>
          <p:cNvPr id="7170" name="Picture 2"/>
          <p:cNvPicPr>
            <a:picLocks noChangeAspect="1" noChangeArrowheads="1"/>
          </p:cNvPicPr>
          <p:nvPr/>
        </p:nvPicPr>
        <p:blipFill>
          <a:blip r:embed="rId2"/>
          <a:srcRect/>
          <a:stretch>
            <a:fillRect/>
          </a:stretch>
        </p:blipFill>
        <p:spPr bwMode="auto">
          <a:xfrm>
            <a:off x="4500562" y="1928802"/>
            <a:ext cx="3976696" cy="3643338"/>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26</a:t>
            </a:fld>
            <a:endParaRPr lang="en-US" altLang="ko-KR" dirty="0">
              <a:latin typeface="Candara"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lnSpcReduction="10000"/>
          </a:bodyPr>
          <a:lstStyle/>
          <a:p>
            <a:r>
              <a:rPr lang="en-US" altLang="ko-KR" b="1" dirty="0" err="1" smtClean="0">
                <a:latin typeface="Candara" pitchFamily="34" charset="0"/>
              </a:rPr>
              <a:t>Reachability</a:t>
            </a:r>
            <a:r>
              <a:rPr lang="en-US" altLang="ko-KR" b="1" dirty="0" smtClean="0">
                <a:latin typeface="Candara" pitchFamily="34" charset="0"/>
              </a:rPr>
              <a:t> Plane </a:t>
            </a:r>
          </a:p>
          <a:p>
            <a:pPr lvl="1"/>
            <a:r>
              <a:rPr lang="en-US" altLang="ko-KR" dirty="0" smtClean="0">
                <a:latin typeface="Candara" pitchFamily="34" charset="0"/>
              </a:rPr>
              <a:t>hop-by-hop outgoing link selection </a:t>
            </a:r>
          </a:p>
          <a:p>
            <a:pPr lvl="1"/>
            <a:r>
              <a:rPr lang="en-US" altLang="ko-KR" dirty="0" smtClean="0">
                <a:latin typeface="Candara" pitchFamily="34" charset="0"/>
              </a:rPr>
              <a:t>network-wide </a:t>
            </a:r>
            <a:r>
              <a:rPr lang="en-US" altLang="ko-KR" dirty="0" err="1" smtClean="0">
                <a:latin typeface="Candara" pitchFamily="34" charset="0"/>
              </a:rPr>
              <a:t>reachability</a:t>
            </a:r>
            <a:r>
              <a:rPr lang="en-US" altLang="ko-KR" dirty="0" smtClean="0">
                <a:latin typeface="Candara" pitchFamily="34" charset="0"/>
              </a:rPr>
              <a:t> </a:t>
            </a:r>
          </a:p>
          <a:p>
            <a:pPr lvl="1"/>
            <a:r>
              <a:rPr lang="en-US" altLang="ko-KR" i="1" dirty="0" smtClean="0">
                <a:latin typeface="Candara" pitchFamily="34" charset="0"/>
              </a:rPr>
              <a:t>The </a:t>
            </a:r>
            <a:r>
              <a:rPr lang="en-US" altLang="ko-KR" i="1" dirty="0" err="1" smtClean="0">
                <a:latin typeface="Candara" pitchFamily="34" charset="0"/>
              </a:rPr>
              <a:t>reachability</a:t>
            </a:r>
            <a:r>
              <a:rPr lang="en-US" altLang="ko-KR" i="1" dirty="0" smtClean="0">
                <a:latin typeface="Candara" pitchFamily="34" charset="0"/>
              </a:rPr>
              <a:t> service is implemented by a set of autonomous, interconnected domains. </a:t>
            </a:r>
          </a:p>
          <a:p>
            <a:pPr lvl="1"/>
            <a:r>
              <a:rPr lang="en-US" altLang="ko-KR" i="1" dirty="0" smtClean="0">
                <a:latin typeface="Candara" pitchFamily="34" charset="0"/>
              </a:rPr>
              <a:t>The internal structure of each domain may be non-trivial, but is externally invisible: all that is exposed is information about which locator spaces are reachable and under what circumstances </a:t>
            </a:r>
            <a:endParaRPr lang="en-US" altLang="ko-KR" b="1" dirty="0" smtClean="0">
              <a:latin typeface="Candara" pitchFamily="34" charset="0"/>
            </a:endParaRPr>
          </a:p>
          <a:p>
            <a:endParaRPr lang="ko-KR" altLang="en-US" dirty="0">
              <a:latin typeface="Candara" pitchFamily="34" charset="0"/>
            </a:endParaRPr>
          </a:p>
        </p:txBody>
      </p:sp>
      <p:sp>
        <p:nvSpPr>
          <p:cNvPr id="3" name="제목 2"/>
          <p:cNvSpPr>
            <a:spLocks noGrp="1"/>
          </p:cNvSpPr>
          <p:nvPr>
            <p:ph type="title"/>
          </p:nvPr>
        </p:nvSpPr>
        <p:spPr/>
        <p:txBody>
          <a:bodyPr/>
          <a:lstStyle/>
          <a:p>
            <a:r>
              <a:rPr lang="en-US" altLang="ko-KR" dirty="0" smtClean="0">
                <a:latin typeface="Candara" pitchFamily="34" charset="0"/>
              </a:rPr>
              <a:t>Functional Building Blocks</a:t>
            </a: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27</a:t>
            </a:fld>
            <a:endParaRPr lang="en-US" altLang="ko-KR" dirty="0">
              <a:latin typeface="Candara"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b="1" dirty="0" smtClean="0">
                <a:latin typeface="Candara" pitchFamily="34" charset="0"/>
              </a:rPr>
              <a:t>Forwarding Plane </a:t>
            </a:r>
          </a:p>
          <a:p>
            <a:pPr lvl="1"/>
            <a:r>
              <a:rPr lang="en-US" altLang="ko-KR" dirty="0" smtClean="0">
                <a:latin typeface="Candara" pitchFamily="34" charset="0"/>
              </a:rPr>
              <a:t>network infrastructure needs to make decisions about how the transmission resource on each link will be apportioned between packets </a:t>
            </a:r>
          </a:p>
          <a:p>
            <a:pPr lvl="1"/>
            <a:endParaRPr lang="ko-KR" altLang="en-US" dirty="0">
              <a:latin typeface="Candara" pitchFamily="34" charset="0"/>
            </a:endParaRPr>
          </a:p>
        </p:txBody>
      </p:sp>
      <p:sp>
        <p:nvSpPr>
          <p:cNvPr id="3" name="제목 2"/>
          <p:cNvSpPr>
            <a:spLocks noGrp="1"/>
          </p:cNvSpPr>
          <p:nvPr>
            <p:ph type="title"/>
          </p:nvPr>
        </p:nvSpPr>
        <p:spPr/>
        <p:txBody>
          <a:bodyPr/>
          <a:lstStyle/>
          <a:p>
            <a:r>
              <a:rPr lang="en-US" altLang="ko-KR" dirty="0" smtClean="0">
                <a:latin typeface="Candara" pitchFamily="34" charset="0"/>
              </a:rPr>
              <a:t>Functional Building Blocks</a:t>
            </a: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28</a:t>
            </a:fld>
            <a:endParaRPr lang="en-US" altLang="ko-KR" dirty="0">
              <a:latin typeface="Candara"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sz="2800" b="1" dirty="0" smtClean="0">
                <a:latin typeface="Candara" pitchFamily="34" charset="0"/>
              </a:rPr>
              <a:t>Transport Services </a:t>
            </a:r>
          </a:p>
          <a:p>
            <a:pPr lvl="1"/>
            <a:r>
              <a:rPr lang="en-US" altLang="ko-KR" sz="2400" dirty="0" smtClean="0">
                <a:latin typeface="Candara" pitchFamily="34" charset="0"/>
              </a:rPr>
              <a:t>Functions implemented in a pure end-to-end fashion. </a:t>
            </a:r>
          </a:p>
          <a:p>
            <a:pPr lvl="2"/>
            <a:r>
              <a:rPr lang="en-US" altLang="ko-KR" sz="2200" dirty="0" smtClean="0">
                <a:latin typeface="Candara" pitchFamily="34" charset="0"/>
              </a:rPr>
              <a:t>These define the communications service offered to applications (email, messaging, multimedia, …). </a:t>
            </a:r>
          </a:p>
          <a:p>
            <a:pPr lvl="1"/>
            <a:r>
              <a:rPr lang="en-US" altLang="ko-KR" sz="2400" dirty="0" smtClean="0">
                <a:latin typeface="Candara" pitchFamily="34" charset="0"/>
              </a:rPr>
              <a:t>These functions, such as reliability or flow control </a:t>
            </a:r>
          </a:p>
          <a:p>
            <a:pPr lvl="2"/>
            <a:r>
              <a:rPr lang="en-US" altLang="ko-KR" sz="2200" dirty="0" smtClean="0">
                <a:latin typeface="Candara" pitchFamily="34" charset="0"/>
              </a:rPr>
              <a:t>totally invisible to the packet delivery service,</a:t>
            </a:r>
          </a:p>
          <a:p>
            <a:pPr lvl="1"/>
            <a:r>
              <a:rPr lang="en-US" altLang="ko-KR" sz="2400" dirty="0" smtClean="0">
                <a:latin typeface="Candara" pitchFamily="34" charset="0"/>
              </a:rPr>
              <a:t>We assume the existence of </a:t>
            </a:r>
            <a:r>
              <a:rPr lang="en-US" altLang="ko-KR" sz="2400" i="1" dirty="0" smtClean="0">
                <a:latin typeface="Candara" pitchFamily="34" charset="0"/>
              </a:rPr>
              <a:t>endpoint identifiers which label the communicating parties</a:t>
            </a:r>
          </a:p>
          <a:p>
            <a:pPr lvl="2"/>
            <a:r>
              <a:rPr lang="en-US" altLang="ko-KR" sz="2200" i="1" dirty="0" smtClean="0">
                <a:latin typeface="Candara" pitchFamily="34" charset="0"/>
              </a:rPr>
              <a:t>these are independent of the locators used in the </a:t>
            </a:r>
            <a:r>
              <a:rPr lang="en-US" altLang="ko-KR" sz="2200" i="1" dirty="0" err="1" smtClean="0">
                <a:latin typeface="Candara" pitchFamily="34" charset="0"/>
              </a:rPr>
              <a:t>reachability</a:t>
            </a:r>
            <a:r>
              <a:rPr lang="en-US" altLang="ko-KR" sz="2200" i="1" dirty="0" smtClean="0">
                <a:latin typeface="Candara" pitchFamily="34" charset="0"/>
              </a:rPr>
              <a:t> plane </a:t>
            </a:r>
          </a:p>
        </p:txBody>
      </p:sp>
      <p:sp>
        <p:nvSpPr>
          <p:cNvPr id="3" name="제목 2"/>
          <p:cNvSpPr>
            <a:spLocks noGrp="1"/>
          </p:cNvSpPr>
          <p:nvPr>
            <p:ph type="title"/>
          </p:nvPr>
        </p:nvSpPr>
        <p:spPr/>
        <p:txBody>
          <a:bodyPr/>
          <a:lstStyle/>
          <a:p>
            <a:r>
              <a:rPr lang="en-US" altLang="ko-KR" dirty="0" smtClean="0">
                <a:latin typeface="Candara" pitchFamily="34" charset="0"/>
              </a:rPr>
              <a:t>Functional Building Blocks</a:t>
            </a: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29</a:t>
            </a:fld>
            <a:endParaRPr lang="en-US" altLang="ko-KR" dirty="0">
              <a:latin typeface="Candar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normAutofit/>
          </a:bodyPr>
          <a:lstStyle/>
          <a:p>
            <a:r>
              <a:rPr lang="en-US" altLang="ko-KR" dirty="0" smtClean="0">
                <a:latin typeface="Candara" pitchFamily="34" charset="0"/>
              </a:rPr>
              <a:t>Objectives</a:t>
            </a:r>
          </a:p>
          <a:p>
            <a:pPr lvl="1" latinLnBrk="0"/>
            <a:r>
              <a:rPr lang="en-GB" dirty="0" smtClean="0">
                <a:latin typeface="Candara" pitchFamily="34" charset="0"/>
              </a:rPr>
              <a:t>Develop a </a:t>
            </a:r>
            <a:r>
              <a:rPr lang="en-GB" b="1" dirty="0" smtClean="0">
                <a:latin typeface="Candara" pitchFamily="34" charset="0"/>
              </a:rPr>
              <a:t>unified control architecture for the Future Internet</a:t>
            </a:r>
            <a:r>
              <a:rPr lang="en-GB" dirty="0" smtClean="0">
                <a:latin typeface="Candara" pitchFamily="34" charset="0"/>
              </a:rPr>
              <a:t> </a:t>
            </a:r>
            <a:endParaRPr lang="ko-KR" altLang="en-US" dirty="0" smtClean="0">
              <a:latin typeface="Candara" pitchFamily="34" charset="0"/>
            </a:endParaRPr>
          </a:p>
          <a:p>
            <a:pPr lvl="1" latinLnBrk="0"/>
            <a:r>
              <a:rPr lang="en-GB" dirty="0" smtClean="0">
                <a:latin typeface="Candara" pitchFamily="34" charset="0"/>
              </a:rPr>
              <a:t>Develop and evaluate </a:t>
            </a:r>
            <a:r>
              <a:rPr lang="en-GB" b="1" dirty="0" smtClean="0">
                <a:latin typeface="Candara" pitchFamily="34" charset="0"/>
              </a:rPr>
              <a:t>new technical solutions for key Internet control elements</a:t>
            </a:r>
            <a:r>
              <a:rPr lang="en-GB" dirty="0" smtClean="0">
                <a:latin typeface="Candara" pitchFamily="34" charset="0"/>
              </a:rPr>
              <a:t>: </a:t>
            </a:r>
            <a:r>
              <a:rPr lang="en-GB" dirty="0" err="1" smtClean="0">
                <a:latin typeface="Candara" pitchFamily="34" charset="0"/>
              </a:rPr>
              <a:t>reachability</a:t>
            </a:r>
            <a:r>
              <a:rPr lang="en-GB" dirty="0" smtClean="0">
                <a:latin typeface="Candara" pitchFamily="34" charset="0"/>
              </a:rPr>
              <a:t> &amp; resource control </a:t>
            </a:r>
            <a:endParaRPr lang="ko-KR" altLang="en-US" dirty="0" smtClean="0">
              <a:latin typeface="Candara" pitchFamily="34" charset="0"/>
            </a:endParaRPr>
          </a:p>
          <a:p>
            <a:pPr lvl="1" latinLnBrk="0"/>
            <a:r>
              <a:rPr lang="en-GB" dirty="0" smtClean="0">
                <a:latin typeface="Candara" pitchFamily="34" charset="0"/>
              </a:rPr>
              <a:t>Assess </a:t>
            </a:r>
            <a:r>
              <a:rPr lang="en-GB" b="1" dirty="0" smtClean="0">
                <a:latin typeface="Candara" pitchFamily="34" charset="0"/>
              </a:rPr>
              <a:t>commercial and social control aspects </a:t>
            </a:r>
            <a:r>
              <a:rPr lang="en-GB" dirty="0" smtClean="0">
                <a:latin typeface="Candara" pitchFamily="34" charset="0"/>
              </a:rPr>
              <a:t>of our architecture &amp; technical solutions</a:t>
            </a:r>
            <a:endParaRPr lang="ko-KR" altLang="en-US" dirty="0" smtClean="0">
              <a:latin typeface="Candara" pitchFamily="34" charset="0"/>
            </a:endParaRPr>
          </a:p>
          <a:p>
            <a:endParaRPr lang="ko-KR" altLang="en-US" dirty="0">
              <a:latin typeface="Candara" pitchFamily="34" charset="0"/>
            </a:endParaRPr>
          </a:p>
        </p:txBody>
      </p:sp>
      <p:sp>
        <p:nvSpPr>
          <p:cNvPr id="3" name="제목 2"/>
          <p:cNvSpPr>
            <a:spLocks noGrp="1"/>
          </p:cNvSpPr>
          <p:nvPr>
            <p:ph type="title"/>
          </p:nvPr>
        </p:nvSpPr>
        <p:spPr/>
        <p:txBody>
          <a:bodyPr/>
          <a:lstStyle/>
          <a:p>
            <a:r>
              <a:rPr lang="en-US" altLang="ko-KR" dirty="0" smtClean="0">
                <a:latin typeface="Candara" pitchFamily="34" charset="0"/>
              </a:rPr>
              <a:t>Overview</a:t>
            </a:r>
            <a:r>
              <a:rPr lang="ko-KR" altLang="en-US" dirty="0" smtClean="0">
                <a:latin typeface="Candara" pitchFamily="34" charset="0"/>
              </a:rPr>
              <a:t> </a:t>
            </a:r>
            <a:endParaRPr lang="ko-KR" altLang="en-US" dirty="0"/>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3</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1285860"/>
            <a:ext cx="8229600" cy="4840303"/>
          </a:xfrm>
        </p:spPr>
        <p:txBody>
          <a:bodyPr>
            <a:normAutofit/>
          </a:bodyPr>
          <a:lstStyle/>
          <a:p>
            <a:r>
              <a:rPr lang="en-US" altLang="ko-KR" sz="2400" dirty="0" smtClean="0">
                <a:latin typeface="Candara" pitchFamily="34" charset="0"/>
              </a:rPr>
              <a:t>Example Configuration </a:t>
            </a:r>
            <a:endParaRPr lang="ko-KR" altLang="en-US" sz="2400" dirty="0">
              <a:latin typeface="Candara" pitchFamily="34" charset="0"/>
            </a:endParaRPr>
          </a:p>
        </p:txBody>
      </p:sp>
      <p:sp>
        <p:nvSpPr>
          <p:cNvPr id="2" name="제목 1"/>
          <p:cNvSpPr>
            <a:spLocks noGrp="1"/>
          </p:cNvSpPr>
          <p:nvPr>
            <p:ph type="title"/>
          </p:nvPr>
        </p:nvSpPr>
        <p:spPr/>
        <p:txBody>
          <a:bodyPr/>
          <a:lstStyle/>
          <a:p>
            <a:r>
              <a:rPr lang="en-US" altLang="ko-KR" dirty="0" smtClean="0">
                <a:latin typeface="Candara" pitchFamily="34" charset="0"/>
              </a:rPr>
              <a:t>Functional Building Blocks</a:t>
            </a:r>
            <a:endParaRPr lang="ko-KR" altLang="en-US" dirty="0"/>
          </a:p>
        </p:txBody>
      </p:sp>
      <p:pic>
        <p:nvPicPr>
          <p:cNvPr id="8194" name="Picture 2"/>
          <p:cNvPicPr>
            <a:picLocks noChangeAspect="1" noChangeArrowheads="1"/>
          </p:cNvPicPr>
          <p:nvPr/>
        </p:nvPicPr>
        <p:blipFill>
          <a:blip r:embed="rId2"/>
          <a:srcRect/>
          <a:stretch>
            <a:fillRect/>
          </a:stretch>
        </p:blipFill>
        <p:spPr bwMode="auto">
          <a:xfrm>
            <a:off x="857224" y="1857364"/>
            <a:ext cx="7429552" cy="4500594"/>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30</a:t>
            </a:fld>
            <a:endParaRPr lang="en-US" altLang="ko-KR" dirty="0">
              <a:latin typeface="Candara"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1571612"/>
            <a:ext cx="8229600" cy="4554551"/>
          </a:xfrm>
        </p:spPr>
        <p:txBody>
          <a:bodyPr>
            <a:noAutofit/>
          </a:bodyPr>
          <a:lstStyle/>
          <a:p>
            <a:r>
              <a:rPr lang="en-US" altLang="ko-KR" sz="2400" b="1" dirty="0" smtClean="0">
                <a:latin typeface="Candara" pitchFamily="34" charset="0"/>
              </a:rPr>
              <a:t>Resource Control </a:t>
            </a:r>
          </a:p>
          <a:p>
            <a:pPr lvl="1"/>
            <a:r>
              <a:rPr lang="en-US" altLang="ko-KR" sz="2000" dirty="0" smtClean="0">
                <a:latin typeface="Candara" pitchFamily="34" charset="0"/>
              </a:rPr>
              <a:t>Currently most resource control in the Internet is done using variants of the TCP protocol</a:t>
            </a:r>
          </a:p>
          <a:p>
            <a:pPr lvl="1"/>
            <a:r>
              <a:rPr lang="en-US" altLang="ko-KR" sz="2000" dirty="0" smtClean="0">
                <a:latin typeface="Candara" pitchFamily="34" charset="0"/>
              </a:rPr>
              <a:t>We also consider alternative proposals such as: </a:t>
            </a:r>
          </a:p>
          <a:p>
            <a:pPr lvl="2"/>
            <a:r>
              <a:rPr lang="en-US" altLang="ko-KR" sz="2000" dirty="0" err="1" smtClean="0">
                <a:latin typeface="Candara" pitchFamily="34" charset="0"/>
              </a:rPr>
              <a:t>eXplicit</a:t>
            </a:r>
            <a:r>
              <a:rPr lang="en-US" altLang="ko-KR" sz="2000" dirty="0" smtClean="0">
                <a:latin typeface="Candara" pitchFamily="34" charset="0"/>
              </a:rPr>
              <a:t> Congestion control Protocol (XCP), </a:t>
            </a:r>
          </a:p>
          <a:p>
            <a:pPr lvl="3"/>
            <a:r>
              <a:rPr lang="en-US" altLang="ko-KR" sz="2000" dirty="0" smtClean="0">
                <a:latin typeface="Candara" pitchFamily="34" charset="0"/>
              </a:rPr>
              <a:t>routers provide explicit feedback to hosts about how they should change their sending rate; </a:t>
            </a:r>
          </a:p>
          <a:p>
            <a:pPr lvl="2"/>
            <a:r>
              <a:rPr lang="en-US" altLang="ko-KR" sz="2000" dirty="0" smtClean="0">
                <a:latin typeface="Candara" pitchFamily="34" charset="0"/>
              </a:rPr>
              <a:t>Rate Control Protocol (RCP), </a:t>
            </a:r>
          </a:p>
          <a:p>
            <a:pPr lvl="3"/>
            <a:r>
              <a:rPr lang="en-US" altLang="ko-KR" sz="2000" dirty="0" smtClean="0">
                <a:latin typeface="Candara" pitchFamily="34" charset="0"/>
              </a:rPr>
              <a:t>an explicitly signal from the routers lets each source know what its maximum fair throughput is; </a:t>
            </a:r>
          </a:p>
          <a:p>
            <a:pPr lvl="2"/>
            <a:r>
              <a:rPr lang="en-US" altLang="ko-KR" sz="2000" dirty="0" smtClean="0">
                <a:latin typeface="Candara" pitchFamily="34" charset="0"/>
              </a:rPr>
              <a:t>TCP Multipath, a multipath version of TCP </a:t>
            </a:r>
          </a:p>
          <a:p>
            <a:pPr lvl="3"/>
            <a:r>
              <a:rPr lang="en-US" altLang="ko-KR" sz="2000" dirty="0" smtClean="0">
                <a:latin typeface="Candara" pitchFamily="34" charset="0"/>
              </a:rPr>
              <a:t>The source may choose to split the traffic load it generates across several of these paths </a:t>
            </a:r>
          </a:p>
          <a:p>
            <a:pPr lvl="1"/>
            <a:endParaRPr lang="ko-KR" altLang="en-US" sz="2000" dirty="0">
              <a:latin typeface="Candara" pitchFamily="34" charset="0"/>
            </a:endParaRPr>
          </a:p>
        </p:txBody>
      </p:sp>
      <p:sp>
        <p:nvSpPr>
          <p:cNvPr id="3" name="제목 2"/>
          <p:cNvSpPr>
            <a:spLocks noGrp="1"/>
          </p:cNvSpPr>
          <p:nvPr>
            <p:ph type="title"/>
          </p:nvPr>
        </p:nvSpPr>
        <p:spPr/>
        <p:txBody>
          <a:bodyPr>
            <a:normAutofit fontScale="90000"/>
          </a:bodyPr>
          <a:lstStyle/>
          <a:p>
            <a:r>
              <a:rPr lang="ko-KR" altLang="en-US" dirty="0" smtClean="0">
                <a:latin typeface="Candara" pitchFamily="34" charset="0"/>
              </a:rPr>
              <a:t/>
            </a:r>
            <a:br>
              <a:rPr lang="ko-KR" altLang="en-US" dirty="0" smtClean="0">
                <a:latin typeface="Candara" pitchFamily="34" charset="0"/>
              </a:rPr>
            </a:br>
            <a:r>
              <a:rPr lang="en-US" altLang="ko-KR" b="1" dirty="0" smtClean="0">
                <a:latin typeface="Candara" pitchFamily="34" charset="0"/>
              </a:rPr>
              <a:t>Technical Analysis </a:t>
            </a:r>
            <a:br>
              <a:rPr lang="en-US" altLang="ko-KR" b="1" dirty="0" smtClean="0">
                <a:latin typeface="Candara" pitchFamily="34" charset="0"/>
              </a:rPr>
            </a:b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31</a:t>
            </a:fld>
            <a:endParaRPr lang="en-US" altLang="ko-KR" dirty="0">
              <a:latin typeface="Candara"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1571612"/>
            <a:ext cx="8229600" cy="4554551"/>
          </a:xfrm>
        </p:spPr>
        <p:txBody>
          <a:bodyPr>
            <a:noAutofit/>
          </a:bodyPr>
          <a:lstStyle/>
          <a:p>
            <a:r>
              <a:rPr lang="en-US" altLang="ko-KR" sz="2000" b="1" dirty="0" smtClean="0">
                <a:latin typeface="Candara" pitchFamily="34" charset="0"/>
              </a:rPr>
              <a:t>Locator/Identifier separation architectures </a:t>
            </a:r>
          </a:p>
          <a:p>
            <a:r>
              <a:rPr lang="en-US" altLang="ko-KR" sz="2000" dirty="0" smtClean="0">
                <a:latin typeface="Candara" pitchFamily="34" charset="0"/>
              </a:rPr>
              <a:t>Shim6 (HIP)</a:t>
            </a:r>
          </a:p>
          <a:p>
            <a:pPr lvl="1"/>
            <a:r>
              <a:rPr lang="en-US" altLang="ko-KR" sz="2000" dirty="0" smtClean="0">
                <a:latin typeface="Candara" pitchFamily="34" charset="0"/>
              </a:rPr>
              <a:t>a host-based </a:t>
            </a:r>
            <a:r>
              <a:rPr lang="en-US" altLang="ko-KR" sz="2000" dirty="0" err="1" smtClean="0">
                <a:latin typeface="Candara" pitchFamily="34" charset="0"/>
              </a:rPr>
              <a:t>multihoming</a:t>
            </a:r>
            <a:r>
              <a:rPr lang="en-US" altLang="ko-KR" sz="2000" dirty="0" smtClean="0">
                <a:latin typeface="Candara" pitchFamily="34" charset="0"/>
              </a:rPr>
              <a:t> solution for IPv6. </a:t>
            </a:r>
          </a:p>
          <a:p>
            <a:pPr lvl="1"/>
            <a:r>
              <a:rPr lang="en-US" altLang="ko-KR" sz="2000" dirty="0" smtClean="0">
                <a:latin typeface="Candara" pitchFamily="34" charset="0"/>
              </a:rPr>
              <a:t>A host can handle multiple source and destination locator pairs to be used for the packets sent towards a corresponding host. </a:t>
            </a:r>
          </a:p>
          <a:p>
            <a:pPr lvl="1"/>
            <a:r>
              <a:rPr lang="en-US" altLang="ko-KR" sz="2000" dirty="0" smtClean="0">
                <a:latin typeface="Candara" pitchFamily="34" charset="0"/>
              </a:rPr>
              <a:t>The actual mechanism that offers the mapping between identifiers and locators is a new Shim layer placed inside the IPv6 layer. </a:t>
            </a:r>
          </a:p>
          <a:p>
            <a:pPr lvl="1"/>
            <a:r>
              <a:rPr lang="en-US" altLang="ko-KR" sz="2000" dirty="0" smtClean="0">
                <a:latin typeface="Candara" pitchFamily="34" charset="0"/>
              </a:rPr>
              <a:t>Shim6 hosts negotiate the locators to be used between each other. This negotiation consists in exchanging the set of locators owned by each peer, so that all locator combinations can be tried in case of failure, in order to find a working alternate path through the Internet. </a:t>
            </a:r>
            <a:endParaRPr lang="ko-KR" altLang="en-US" sz="2000" dirty="0">
              <a:latin typeface="Candara" pitchFamily="34" charset="0"/>
            </a:endParaRPr>
          </a:p>
        </p:txBody>
      </p:sp>
      <p:sp>
        <p:nvSpPr>
          <p:cNvPr id="3" name="제목 2"/>
          <p:cNvSpPr>
            <a:spLocks noGrp="1"/>
          </p:cNvSpPr>
          <p:nvPr>
            <p:ph type="title"/>
          </p:nvPr>
        </p:nvSpPr>
        <p:spPr/>
        <p:txBody>
          <a:bodyPr>
            <a:normAutofit fontScale="90000"/>
          </a:bodyPr>
          <a:lstStyle/>
          <a:p>
            <a:r>
              <a:rPr lang="ko-KR" altLang="en-US" dirty="0" smtClean="0">
                <a:latin typeface="Candara" pitchFamily="34" charset="0"/>
              </a:rPr>
              <a:t/>
            </a:r>
            <a:br>
              <a:rPr lang="ko-KR" altLang="en-US" dirty="0" smtClean="0">
                <a:latin typeface="Candara" pitchFamily="34" charset="0"/>
              </a:rPr>
            </a:br>
            <a:r>
              <a:rPr lang="en-US" altLang="ko-KR" b="1" dirty="0" smtClean="0">
                <a:latin typeface="Candara" pitchFamily="34" charset="0"/>
              </a:rPr>
              <a:t>Technical Analysis </a:t>
            </a:r>
            <a:br>
              <a:rPr lang="en-US" altLang="ko-KR" b="1" dirty="0" smtClean="0">
                <a:latin typeface="Candara" pitchFamily="34" charset="0"/>
              </a:rPr>
            </a:b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32</a:t>
            </a:fld>
            <a:endParaRPr lang="en-US" altLang="ko-KR" dirty="0">
              <a:latin typeface="Candara"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a:xfrm>
            <a:off x="457200" y="1571612"/>
            <a:ext cx="8229600" cy="4554551"/>
          </a:xfrm>
        </p:spPr>
        <p:txBody>
          <a:bodyPr>
            <a:noAutofit/>
          </a:bodyPr>
          <a:lstStyle/>
          <a:p>
            <a:r>
              <a:rPr lang="en-US" altLang="ko-KR" sz="2000" b="1" dirty="0" smtClean="0">
                <a:latin typeface="Candara" pitchFamily="34" charset="0"/>
              </a:rPr>
              <a:t>Locator/Identifier separation architectures </a:t>
            </a:r>
          </a:p>
          <a:p>
            <a:r>
              <a:rPr lang="en-US" altLang="ko-KR" sz="2000" dirty="0" smtClean="0">
                <a:latin typeface="Candara" pitchFamily="34" charset="0"/>
              </a:rPr>
              <a:t>LISP </a:t>
            </a:r>
          </a:p>
          <a:p>
            <a:pPr lvl="1"/>
            <a:r>
              <a:rPr lang="en-US" altLang="ko-KR" sz="2000" dirty="0" smtClean="0">
                <a:latin typeface="Candara" pitchFamily="34" charset="0"/>
              </a:rPr>
              <a:t>A network-based Locator/ID separation solution. </a:t>
            </a:r>
          </a:p>
          <a:p>
            <a:pPr lvl="1"/>
            <a:r>
              <a:rPr lang="en-US" altLang="ko-KR" sz="2000" dirty="0" smtClean="0">
                <a:latin typeface="Candara" pitchFamily="34" charset="0"/>
              </a:rPr>
              <a:t>Identifier to locator mapping distribution system</a:t>
            </a:r>
          </a:p>
          <a:p>
            <a:pPr lvl="1"/>
            <a:r>
              <a:rPr lang="en-US" altLang="ko-KR" sz="2000" dirty="0" smtClean="0">
                <a:latin typeface="Candara" pitchFamily="34" charset="0"/>
              </a:rPr>
              <a:t>encapsulation of packets forwarded between locator borders. </a:t>
            </a:r>
          </a:p>
          <a:p>
            <a:pPr lvl="1"/>
            <a:r>
              <a:rPr lang="en-US" altLang="ko-KR" sz="2000" dirty="0" smtClean="0">
                <a:latin typeface="Candara" pitchFamily="34" charset="0"/>
              </a:rPr>
              <a:t>In LISP, a locator is an IP Address that is routable in the Default Free Zone, and which terminates the tunnels used to carry packets from one LISP site to another. </a:t>
            </a:r>
          </a:p>
          <a:p>
            <a:pPr lvl="1"/>
            <a:r>
              <a:rPr lang="en-US" altLang="ko-KR" sz="2000" dirty="0" smtClean="0">
                <a:latin typeface="Candara" pitchFamily="34" charset="0"/>
              </a:rPr>
              <a:t>The locator to be used as the destination address for the encapsulated packet is obtained by querying the mapping distribution system for the Endpoint ID of the host to be reached. </a:t>
            </a:r>
            <a:endParaRPr lang="en-US" altLang="ko-KR" sz="2000" b="1" dirty="0" smtClean="0">
              <a:latin typeface="Candara" pitchFamily="34" charset="0"/>
            </a:endParaRPr>
          </a:p>
        </p:txBody>
      </p:sp>
      <p:sp>
        <p:nvSpPr>
          <p:cNvPr id="3" name="제목 2"/>
          <p:cNvSpPr>
            <a:spLocks noGrp="1"/>
          </p:cNvSpPr>
          <p:nvPr>
            <p:ph type="title"/>
          </p:nvPr>
        </p:nvSpPr>
        <p:spPr/>
        <p:txBody>
          <a:bodyPr>
            <a:normAutofit fontScale="90000"/>
          </a:bodyPr>
          <a:lstStyle/>
          <a:p>
            <a:r>
              <a:rPr lang="ko-KR" altLang="en-US" dirty="0" smtClean="0">
                <a:latin typeface="Candara" pitchFamily="34" charset="0"/>
              </a:rPr>
              <a:t/>
            </a:r>
            <a:br>
              <a:rPr lang="ko-KR" altLang="en-US" dirty="0" smtClean="0">
                <a:latin typeface="Candara" pitchFamily="34" charset="0"/>
              </a:rPr>
            </a:br>
            <a:r>
              <a:rPr lang="en-US" altLang="ko-KR" b="1" dirty="0" smtClean="0">
                <a:latin typeface="Candara" pitchFamily="34" charset="0"/>
              </a:rPr>
              <a:t>Technical Analysis </a:t>
            </a:r>
            <a:br>
              <a:rPr lang="en-US" altLang="ko-KR" b="1" dirty="0" smtClean="0">
                <a:latin typeface="Candara" pitchFamily="34" charset="0"/>
              </a:rPr>
            </a:br>
            <a:endParaRPr lang="ko-KR" altLang="en-US" dirty="0">
              <a:latin typeface="Candara"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33</a:t>
            </a:fld>
            <a:endParaRPr lang="en-US" altLang="ko-KR" dirty="0">
              <a:latin typeface="Candar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내용 개체 틀 1"/>
          <p:cNvSpPr>
            <a:spLocks noGrp="1"/>
          </p:cNvSpPr>
          <p:nvPr>
            <p:ph idx="1"/>
          </p:nvPr>
        </p:nvSpPr>
        <p:spPr/>
        <p:txBody>
          <a:bodyPr/>
          <a:lstStyle/>
          <a:p>
            <a:pPr latinLnBrk="0"/>
            <a:r>
              <a:rPr lang="en-US" dirty="0" smtClean="0">
                <a:latin typeface="Candara" pitchFamily="34" charset="0"/>
              </a:rPr>
              <a:t>The project is </a:t>
            </a:r>
            <a:r>
              <a:rPr lang="en-US" dirty="0" err="1" smtClean="0">
                <a:latin typeface="Candara" pitchFamily="34" charset="0"/>
              </a:rPr>
              <a:t>organised</a:t>
            </a:r>
            <a:r>
              <a:rPr lang="en-US" dirty="0" smtClean="0">
                <a:latin typeface="Candara" pitchFamily="34" charset="0"/>
              </a:rPr>
              <a:t> around three technical work packages:</a:t>
            </a:r>
            <a:endParaRPr lang="ko-KR" altLang="en-US" dirty="0" smtClean="0">
              <a:latin typeface="Candara" pitchFamily="34" charset="0"/>
            </a:endParaRPr>
          </a:p>
          <a:p>
            <a:pPr lvl="1" latinLnBrk="0"/>
            <a:r>
              <a:rPr lang="en-US" dirty="0" err="1" smtClean="0">
                <a:latin typeface="Candara" pitchFamily="34" charset="0"/>
              </a:rPr>
              <a:t>Reachability</a:t>
            </a:r>
            <a:r>
              <a:rPr lang="en-US" dirty="0" smtClean="0">
                <a:latin typeface="Candara" pitchFamily="34" charset="0"/>
              </a:rPr>
              <a:t> mechanisms </a:t>
            </a:r>
            <a:endParaRPr lang="ko-KR" altLang="en-US" dirty="0" smtClean="0">
              <a:latin typeface="Candara" pitchFamily="34" charset="0"/>
            </a:endParaRPr>
          </a:p>
          <a:p>
            <a:pPr lvl="1" latinLnBrk="0"/>
            <a:r>
              <a:rPr lang="en-US" dirty="0" smtClean="0">
                <a:latin typeface="Candara" pitchFamily="34" charset="0"/>
              </a:rPr>
              <a:t>Resource control </a:t>
            </a:r>
            <a:endParaRPr lang="ko-KR" altLang="en-US" dirty="0" smtClean="0">
              <a:latin typeface="Candara" pitchFamily="34" charset="0"/>
            </a:endParaRPr>
          </a:p>
          <a:p>
            <a:pPr lvl="1" latinLnBrk="0"/>
            <a:r>
              <a:rPr lang="en-US" dirty="0" smtClean="0">
                <a:latin typeface="Candara" pitchFamily="34" charset="0"/>
              </a:rPr>
              <a:t>Social and commercial control</a:t>
            </a:r>
            <a:endParaRPr lang="ko-KR" altLang="en-US" dirty="0" smtClean="0">
              <a:latin typeface="Candara" pitchFamily="34" charset="0"/>
            </a:endParaRPr>
          </a:p>
          <a:p>
            <a:endParaRPr lang="ko-KR" altLang="en-US" dirty="0">
              <a:latin typeface="Candara" pitchFamily="34" charset="0"/>
            </a:endParaRPr>
          </a:p>
        </p:txBody>
      </p:sp>
      <p:sp>
        <p:nvSpPr>
          <p:cNvPr id="3" name="제목 2"/>
          <p:cNvSpPr>
            <a:spLocks noGrp="1"/>
          </p:cNvSpPr>
          <p:nvPr>
            <p:ph type="title"/>
          </p:nvPr>
        </p:nvSpPr>
        <p:spPr/>
        <p:txBody>
          <a:bodyPr/>
          <a:lstStyle/>
          <a:p>
            <a:r>
              <a:rPr lang="en-US" altLang="ko-KR" dirty="0" smtClean="0">
                <a:latin typeface="Candara" pitchFamily="34" charset="0"/>
              </a:rPr>
              <a:t>Project Structure</a:t>
            </a:r>
            <a:endParaRPr lang="ko-KR" altLang="en-US" dirty="0">
              <a:latin typeface="Candara" pitchFamily="34" charset="0"/>
            </a:endParaRPr>
          </a:p>
        </p:txBody>
      </p:sp>
      <p:pic>
        <p:nvPicPr>
          <p:cNvPr id="2050" name="Picture 2"/>
          <p:cNvPicPr>
            <a:picLocks noChangeAspect="1" noChangeArrowheads="1"/>
          </p:cNvPicPr>
          <p:nvPr/>
        </p:nvPicPr>
        <p:blipFill>
          <a:blip r:embed="rId2"/>
          <a:srcRect/>
          <a:stretch>
            <a:fillRect/>
          </a:stretch>
        </p:blipFill>
        <p:spPr bwMode="auto">
          <a:xfrm>
            <a:off x="1142976" y="4429132"/>
            <a:ext cx="4929222" cy="1781175"/>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4</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p:cNvSpPr>
            <a:spLocks noGrp="1"/>
          </p:cNvSpPr>
          <p:nvPr>
            <p:ph type="title"/>
          </p:nvPr>
        </p:nvSpPr>
        <p:spPr/>
        <p:txBody>
          <a:bodyPr/>
          <a:lstStyle/>
          <a:p>
            <a:r>
              <a:rPr lang="en-US" altLang="ko-KR" dirty="0" smtClean="0">
                <a:latin typeface="Candara" pitchFamily="34" charset="0"/>
              </a:rPr>
              <a:t>Project Partners</a:t>
            </a:r>
            <a:endParaRPr lang="ko-KR" altLang="en-US" dirty="0"/>
          </a:p>
        </p:txBody>
      </p:sp>
      <p:pic>
        <p:nvPicPr>
          <p:cNvPr id="3074" name="Picture 2"/>
          <p:cNvPicPr>
            <a:picLocks noGrp="1" noChangeAspect="1" noChangeArrowheads="1"/>
          </p:cNvPicPr>
          <p:nvPr>
            <p:ph idx="1"/>
          </p:nvPr>
        </p:nvPicPr>
        <p:blipFill>
          <a:blip r:embed="rId2"/>
          <a:srcRect/>
          <a:stretch>
            <a:fillRect/>
          </a:stretch>
        </p:blipFill>
        <p:spPr bwMode="auto">
          <a:xfrm>
            <a:off x="1214414" y="1600200"/>
            <a:ext cx="6786610" cy="4829196"/>
          </a:xfrm>
          <a:prstGeom prst="rect">
            <a:avLst/>
          </a:prstGeom>
          <a:noFill/>
          <a:ln w="9525">
            <a:noFill/>
            <a:miter lim="800000"/>
            <a:headEnd/>
            <a:tailEnd/>
          </a:ln>
        </p:spPr>
      </p:pic>
      <p:sp>
        <p:nvSpPr>
          <p:cNvPr id="5"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5</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10" name="Rectangle 18"/>
          <p:cNvSpPr>
            <a:spLocks noGrp="1" noChangeArrowheads="1"/>
          </p:cNvSpPr>
          <p:nvPr>
            <p:ph type="ctrTitle"/>
          </p:nvPr>
        </p:nvSpPr>
        <p:spPr/>
        <p:txBody>
          <a:bodyPr/>
          <a:lstStyle/>
          <a:p>
            <a:pPr algn="ctr"/>
            <a:r>
              <a:rPr lang="en-US" altLang="ko-KR">
                <a:solidFill>
                  <a:srgbClr val="FF0000"/>
                </a:solidFill>
                <a:latin typeface="Gill Sans MT" pitchFamily="34" charset="0"/>
              </a:rPr>
              <a:t>Trilogy</a:t>
            </a:r>
            <a:r>
              <a:rPr lang="en-US" altLang="ko-KR">
                <a:latin typeface="Gill Sans MT" pitchFamily="34" charset="0"/>
              </a:rPr>
              <a:t/>
            </a:r>
            <a:br>
              <a:rPr lang="en-US" altLang="ko-KR">
                <a:latin typeface="Gill Sans MT" pitchFamily="34" charset="0"/>
              </a:rPr>
            </a:br>
            <a:r>
              <a:rPr lang="en-US" altLang="ko-KR">
                <a:latin typeface="Gill Sans MT" pitchFamily="34" charset="0"/>
              </a:rPr>
              <a:t>Re-Architecting the Internet</a:t>
            </a:r>
          </a:p>
        </p:txBody>
      </p:sp>
      <p:sp>
        <p:nvSpPr>
          <p:cNvPr id="8211" name="Rectangle 19"/>
          <p:cNvSpPr>
            <a:spLocks noGrp="1" noChangeArrowheads="1"/>
          </p:cNvSpPr>
          <p:nvPr>
            <p:ph type="subTitle" idx="1"/>
          </p:nvPr>
        </p:nvSpPr>
        <p:spPr/>
        <p:txBody>
          <a:bodyPr>
            <a:normAutofit fontScale="77500" lnSpcReduction="20000"/>
          </a:bodyPr>
          <a:lstStyle/>
          <a:p>
            <a:pPr>
              <a:tabLst>
                <a:tab pos="2000250" algn="l"/>
                <a:tab pos="3430588" algn="l"/>
                <a:tab pos="5519738" algn="l"/>
              </a:tabLst>
            </a:pPr>
            <a:endParaRPr lang="en-US" altLang="ko-KR" sz="1200" b="0" dirty="0">
              <a:latin typeface="Gill Sans MT" pitchFamily="34" charset="0"/>
            </a:endParaRPr>
          </a:p>
          <a:p>
            <a:pPr>
              <a:tabLst>
                <a:tab pos="2000250" algn="l"/>
                <a:tab pos="3430588" algn="l"/>
                <a:tab pos="5519738" algn="l"/>
              </a:tabLst>
            </a:pPr>
            <a:r>
              <a:rPr lang="en-US" altLang="ko-KR" sz="2600" i="1" dirty="0">
                <a:latin typeface="Gill Sans MT" pitchFamily="34" charset="0"/>
              </a:rPr>
              <a:t>Project Overview for 3rd </a:t>
            </a:r>
            <a:r>
              <a:rPr lang="en-US" altLang="ko-KR" sz="2600" i="1" dirty="0" err="1">
                <a:latin typeface="Gill Sans MT" pitchFamily="34" charset="0"/>
              </a:rPr>
              <a:t>OpenNet</a:t>
            </a:r>
            <a:r>
              <a:rPr lang="en-US" altLang="ko-KR" sz="2600" i="1" dirty="0">
                <a:latin typeface="Gill Sans MT" pitchFamily="34" charset="0"/>
              </a:rPr>
              <a:t> Workshop,</a:t>
            </a:r>
          </a:p>
          <a:p>
            <a:pPr>
              <a:tabLst>
                <a:tab pos="2000250" algn="l"/>
                <a:tab pos="3430588" algn="l"/>
                <a:tab pos="5519738" algn="l"/>
              </a:tabLst>
            </a:pPr>
            <a:r>
              <a:rPr lang="en-US" altLang="ko-KR" sz="2600" i="1" dirty="0">
                <a:latin typeface="Gill Sans MT" pitchFamily="34" charset="0"/>
              </a:rPr>
              <a:t>April 22</a:t>
            </a:r>
            <a:r>
              <a:rPr lang="en-US" altLang="ko-KR" sz="2600" i="1" baseline="30000" dirty="0">
                <a:latin typeface="Gill Sans MT" pitchFamily="34" charset="0"/>
              </a:rPr>
              <a:t>nd</a:t>
            </a:r>
            <a:r>
              <a:rPr lang="en-US" altLang="ko-KR" sz="2600" i="1" dirty="0">
                <a:latin typeface="Gill Sans MT" pitchFamily="34" charset="0"/>
              </a:rPr>
              <a:t> – 23</a:t>
            </a:r>
            <a:r>
              <a:rPr lang="en-US" altLang="ko-KR" sz="2600" i="1" baseline="30000" dirty="0">
                <a:latin typeface="Gill Sans MT" pitchFamily="34" charset="0"/>
              </a:rPr>
              <a:t>rd</a:t>
            </a:r>
            <a:r>
              <a:rPr lang="en-US" altLang="ko-KR" sz="2600" i="1" dirty="0">
                <a:latin typeface="Gill Sans MT" pitchFamily="34" charset="0"/>
              </a:rPr>
              <a:t> 2008</a:t>
            </a:r>
          </a:p>
          <a:p>
            <a:pPr>
              <a:tabLst>
                <a:tab pos="2000250" algn="l"/>
                <a:tab pos="3430588" algn="l"/>
                <a:tab pos="5519738" algn="l"/>
              </a:tabLst>
            </a:pPr>
            <a:endParaRPr lang="en-US" altLang="ko-KR" sz="1600" i="1" dirty="0">
              <a:latin typeface="Gill Sans MT" pitchFamily="34" charset="0"/>
            </a:endParaRPr>
          </a:p>
        </p:txBody>
      </p:sp>
      <p:sp>
        <p:nvSpPr>
          <p:cNvPr id="4"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6</a:t>
            </a:fld>
            <a:endParaRPr lang="en-US" altLang="ko-KR" dirty="0">
              <a:latin typeface="Candara"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normAutofit fontScale="90000"/>
          </a:bodyPr>
          <a:lstStyle/>
          <a:p>
            <a:r>
              <a:rPr lang="en-US" altLang="ko-KR" sz="4200">
                <a:latin typeface="Candara" pitchFamily="34" charset="0"/>
              </a:rPr>
              <a:t>Trilogy – Re-architecting the Internet</a:t>
            </a:r>
            <a:endParaRPr lang="en-US" altLang="ko-KR">
              <a:latin typeface="Candara" pitchFamily="34" charset="0"/>
            </a:endParaRPr>
          </a:p>
        </p:txBody>
      </p:sp>
      <p:sp>
        <p:nvSpPr>
          <p:cNvPr id="102403" name="Rectangle 3"/>
          <p:cNvSpPr>
            <a:spLocks noGrp="1" noChangeArrowheads="1"/>
          </p:cNvSpPr>
          <p:nvPr>
            <p:ph type="body" sz="half" idx="1"/>
          </p:nvPr>
        </p:nvSpPr>
        <p:spPr>
          <a:xfrm>
            <a:off x="650631" y="1500174"/>
            <a:ext cx="7910146" cy="4808550"/>
          </a:xfrm>
        </p:spPr>
        <p:txBody>
          <a:bodyPr/>
          <a:lstStyle/>
          <a:p>
            <a:pPr>
              <a:buFont typeface="Wingdings" pitchFamily="2" charset="2"/>
              <a:buNone/>
            </a:pPr>
            <a:r>
              <a:rPr lang="en-US" altLang="ko-KR" sz="2000" dirty="0">
                <a:latin typeface="Candara" pitchFamily="34" charset="0"/>
              </a:rPr>
              <a:t>	</a:t>
            </a:r>
            <a:r>
              <a:rPr lang="en-US" altLang="ko-KR" sz="2400" b="1" dirty="0">
                <a:solidFill>
                  <a:srgbClr val="E72619"/>
                </a:solidFill>
                <a:latin typeface="Candara" pitchFamily="34" charset="0"/>
              </a:rPr>
              <a:t>Scope</a:t>
            </a:r>
          </a:p>
          <a:p>
            <a:r>
              <a:rPr lang="en-US" altLang="ko-KR" sz="2000" dirty="0">
                <a:latin typeface="Candara" pitchFamily="34" charset="0"/>
              </a:rPr>
              <a:t>Crudely: “Control” for “The Internet</a:t>
            </a:r>
            <a:r>
              <a:rPr lang="en-US" altLang="ko-KR" sz="2000" dirty="0" smtClean="0">
                <a:latin typeface="Candara" pitchFamily="34" charset="0"/>
              </a:rPr>
              <a:t>”</a:t>
            </a:r>
            <a:endParaRPr lang="en-US" altLang="ko-KR" sz="2000" dirty="0">
              <a:latin typeface="Candara" pitchFamily="34" charset="0"/>
            </a:endParaRPr>
          </a:p>
          <a:p>
            <a:r>
              <a:rPr lang="en-US" altLang="ko-KR" sz="2000" dirty="0" err="1">
                <a:latin typeface="Candara" pitchFamily="34" charset="0"/>
              </a:rPr>
              <a:t>Reachability</a:t>
            </a:r>
            <a:r>
              <a:rPr lang="en-US" altLang="ko-KR" sz="2000" dirty="0">
                <a:latin typeface="Candara" pitchFamily="34" charset="0"/>
              </a:rPr>
              <a:t> &amp; resource control (&amp; their integration)</a:t>
            </a:r>
          </a:p>
          <a:p>
            <a:pPr>
              <a:buFont typeface="Wingdings" pitchFamily="2" charset="2"/>
              <a:buNone/>
            </a:pPr>
            <a:r>
              <a:rPr lang="en-US" altLang="ko-KR" sz="2400" b="1" dirty="0">
                <a:solidFill>
                  <a:srgbClr val="E72619"/>
                </a:solidFill>
                <a:latin typeface="Candara" pitchFamily="34" charset="0"/>
              </a:rPr>
              <a:t>	Approach </a:t>
            </a:r>
          </a:p>
          <a:p>
            <a:r>
              <a:rPr lang="en-US" altLang="ko-KR" sz="2000" dirty="0">
                <a:latin typeface="Candara" pitchFamily="34" charset="0"/>
              </a:rPr>
              <a:t>Economics &amp; Design for Tussle are central</a:t>
            </a:r>
          </a:p>
          <a:p>
            <a:r>
              <a:rPr lang="en-US" altLang="ko-KR" sz="2000" dirty="0">
                <a:latin typeface="Candara" pitchFamily="34" charset="0"/>
              </a:rPr>
              <a:t>Assess commercial &amp; social control</a:t>
            </a:r>
          </a:p>
          <a:p>
            <a:r>
              <a:rPr lang="en-US" altLang="ko-KR" sz="2000" dirty="0">
                <a:latin typeface="Candara" pitchFamily="34" charset="0"/>
              </a:rPr>
              <a:t>Revolution </a:t>
            </a:r>
            <a:r>
              <a:rPr lang="en-US" altLang="ko-KR" sz="2000" dirty="0" smtClean="0">
                <a:latin typeface="Candara" pitchFamily="34" charset="0"/>
              </a:rPr>
              <a:t>than </a:t>
            </a:r>
            <a:r>
              <a:rPr lang="en-US" altLang="ko-KR" sz="2000" dirty="0">
                <a:latin typeface="Candara" pitchFamily="34" charset="0"/>
              </a:rPr>
              <a:t>evolution</a:t>
            </a:r>
          </a:p>
          <a:p>
            <a:pPr>
              <a:buFont typeface="Wingdings" pitchFamily="2" charset="2"/>
              <a:buNone/>
            </a:pPr>
            <a:r>
              <a:rPr lang="en-US" altLang="ko-KR" sz="2400" b="1" dirty="0">
                <a:solidFill>
                  <a:srgbClr val="E72619"/>
                </a:solidFill>
                <a:latin typeface="Candara" pitchFamily="34" charset="0"/>
              </a:rPr>
              <a:t>	Work packages </a:t>
            </a:r>
          </a:p>
          <a:p>
            <a:r>
              <a:rPr lang="en-US" altLang="ko-KR" sz="2000" dirty="0">
                <a:latin typeface="Candara" pitchFamily="34" charset="0"/>
              </a:rPr>
              <a:t>WP1: </a:t>
            </a:r>
            <a:r>
              <a:rPr lang="en-US" altLang="ko-KR" sz="2000" dirty="0" err="1">
                <a:latin typeface="Candara" pitchFamily="34" charset="0"/>
              </a:rPr>
              <a:t>Reachability</a:t>
            </a:r>
            <a:endParaRPr lang="en-US" altLang="ko-KR" sz="2000" dirty="0">
              <a:latin typeface="Candara" pitchFamily="34" charset="0"/>
            </a:endParaRPr>
          </a:p>
          <a:p>
            <a:r>
              <a:rPr lang="en-US" altLang="ko-KR" sz="2000" dirty="0">
                <a:latin typeface="Candara" pitchFamily="34" charset="0"/>
              </a:rPr>
              <a:t>WP2: Resource control</a:t>
            </a:r>
          </a:p>
          <a:p>
            <a:r>
              <a:rPr lang="en-US" altLang="ko-KR" sz="2000" dirty="0">
                <a:latin typeface="Candara" pitchFamily="34" charset="0"/>
              </a:rPr>
              <a:t>WP3: Commercial &amp; Social control</a:t>
            </a:r>
          </a:p>
        </p:txBody>
      </p:sp>
      <p:sp>
        <p:nvSpPr>
          <p:cNvPr id="7" name="슬라이드 번호 개체 틀 5"/>
          <p:cNvSpPr>
            <a:spLocks noGrp="1"/>
          </p:cNvSpPr>
          <p:nvPr>
            <p:ph type="sldNum" sz="quarter" idx="12"/>
          </p:nvPr>
        </p:nvSpPr>
        <p:spPr>
          <a:xfrm>
            <a:off x="6553200" y="6572272"/>
            <a:ext cx="2133600" cy="285752"/>
          </a:xfrm>
        </p:spPr>
        <p:txBody>
          <a:bodyPr/>
          <a:lstStyle/>
          <a:p>
            <a:fld id="{4003AFE3-4ACE-4AB9-BE9B-FCA754DB4A1D}" type="slidenum">
              <a:rPr lang="en-US" altLang="ko-KR">
                <a:latin typeface="Candara" pitchFamily="34" charset="0"/>
              </a:rPr>
              <a:pPr/>
              <a:t>7</a:t>
            </a:fld>
            <a:endParaRPr lang="en-US" altLang="ko-KR" dirty="0">
              <a:latin typeface="Candar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슬라이드 번호 개체 틀 5"/>
          <p:cNvSpPr>
            <a:spLocks noGrp="1"/>
          </p:cNvSpPr>
          <p:nvPr>
            <p:ph type="sldNum" sz="quarter" idx="12"/>
          </p:nvPr>
        </p:nvSpPr>
        <p:spPr/>
        <p:txBody>
          <a:bodyPr/>
          <a:lstStyle/>
          <a:p>
            <a:fld id="{849F76A6-9B55-4141-94B3-38A4E2A776BF}" type="slidenum">
              <a:rPr lang="en-US" altLang="ko-KR">
                <a:latin typeface="Candara" pitchFamily="34" charset="0"/>
              </a:rPr>
              <a:pPr/>
              <a:t>8</a:t>
            </a:fld>
            <a:endParaRPr lang="en-US" altLang="ko-KR" dirty="0">
              <a:latin typeface="Candara" pitchFamily="34" charset="0"/>
            </a:endParaRPr>
          </a:p>
        </p:txBody>
      </p:sp>
      <p:sp>
        <p:nvSpPr>
          <p:cNvPr id="104450" name="Rectangle 2"/>
          <p:cNvSpPr>
            <a:spLocks noGrp="1" noChangeArrowheads="1"/>
          </p:cNvSpPr>
          <p:nvPr>
            <p:ph type="title"/>
          </p:nvPr>
        </p:nvSpPr>
        <p:spPr>
          <a:xfrm>
            <a:off x="140677" y="142852"/>
            <a:ext cx="8862646" cy="744561"/>
          </a:xfrm>
        </p:spPr>
        <p:txBody>
          <a:bodyPr/>
          <a:lstStyle/>
          <a:p>
            <a:r>
              <a:rPr lang="en-GB" sz="4000" dirty="0">
                <a:latin typeface="Candara" pitchFamily="34" charset="0"/>
              </a:rPr>
              <a:t>The Internet: A fragile success</a:t>
            </a:r>
          </a:p>
        </p:txBody>
      </p:sp>
      <p:sp>
        <p:nvSpPr>
          <p:cNvPr id="104451" name="Rectangle 3"/>
          <p:cNvSpPr>
            <a:spLocks noGrp="1" noChangeArrowheads="1"/>
          </p:cNvSpPr>
          <p:nvPr>
            <p:ph type="body" idx="1"/>
          </p:nvPr>
        </p:nvSpPr>
        <p:spPr>
          <a:xfrm>
            <a:off x="959827" y="5173646"/>
            <a:ext cx="7469825" cy="1323975"/>
          </a:xfrm>
        </p:spPr>
        <p:txBody>
          <a:bodyPr>
            <a:normAutofit fontScale="92500" lnSpcReduction="20000"/>
          </a:bodyPr>
          <a:lstStyle/>
          <a:p>
            <a:pPr>
              <a:lnSpc>
                <a:spcPct val="95000"/>
              </a:lnSpc>
            </a:pPr>
            <a:r>
              <a:rPr lang="en-GB" sz="1800" dirty="0">
                <a:latin typeface="Candara" pitchFamily="34" charset="0"/>
              </a:rPr>
              <a:t>Simplicity </a:t>
            </a:r>
            <a:r>
              <a:rPr lang="en-GB" sz="1800" dirty="0" smtClean="0">
                <a:latin typeface="Candara" pitchFamily="34" charset="0"/>
              </a:rPr>
              <a:t>=&gt; </a:t>
            </a:r>
            <a:r>
              <a:rPr lang="en-GB" sz="1800" dirty="0">
                <a:latin typeface="Candara" pitchFamily="34" charset="0"/>
              </a:rPr>
              <a:t>ubiquity &amp; robustness</a:t>
            </a:r>
          </a:p>
          <a:p>
            <a:pPr>
              <a:lnSpc>
                <a:spcPct val="95000"/>
              </a:lnSpc>
            </a:pPr>
            <a:r>
              <a:rPr lang="en-GB" sz="1800" dirty="0">
                <a:latin typeface="Candara" pitchFamily="34" charset="0"/>
              </a:rPr>
              <a:t>Control issues:</a:t>
            </a:r>
          </a:p>
          <a:p>
            <a:pPr lvl="1">
              <a:lnSpc>
                <a:spcPct val="95000"/>
              </a:lnSpc>
            </a:pPr>
            <a:r>
              <a:rPr lang="en-GB" sz="1800" dirty="0">
                <a:latin typeface="Candara" pitchFamily="34" charset="0"/>
              </a:rPr>
              <a:t>Basic engineering problems, </a:t>
            </a:r>
            <a:r>
              <a:rPr lang="en-GB" sz="1800" dirty="0" smtClean="0">
                <a:latin typeface="Candara" pitchFamily="34" charset="0"/>
              </a:rPr>
              <a:t>e.g., </a:t>
            </a:r>
            <a:r>
              <a:rPr lang="en-GB" sz="1800" dirty="0">
                <a:latin typeface="Candara" pitchFamily="34" charset="0"/>
              </a:rPr>
              <a:t>routing scalability</a:t>
            </a:r>
          </a:p>
          <a:p>
            <a:pPr lvl="1">
              <a:lnSpc>
                <a:spcPct val="95000"/>
              </a:lnSpc>
            </a:pPr>
            <a:r>
              <a:rPr lang="en-GB" sz="1800" dirty="0">
                <a:latin typeface="Candara" pitchFamily="34" charset="0"/>
              </a:rPr>
              <a:t>New </a:t>
            </a:r>
            <a:r>
              <a:rPr lang="en-GB" sz="1800" dirty="0" smtClean="0">
                <a:latin typeface="Candara" pitchFamily="34" charset="0"/>
              </a:rPr>
              <a:t>requirements, e.g., </a:t>
            </a:r>
            <a:r>
              <a:rPr lang="en-GB" sz="1800" dirty="0" err="1">
                <a:latin typeface="Candara" pitchFamily="34" charset="0"/>
              </a:rPr>
              <a:t>middlebox</a:t>
            </a:r>
            <a:r>
              <a:rPr lang="en-GB" sz="1800" dirty="0">
                <a:latin typeface="Candara" pitchFamily="34" charset="0"/>
              </a:rPr>
              <a:t> control</a:t>
            </a:r>
          </a:p>
          <a:p>
            <a:pPr lvl="1">
              <a:lnSpc>
                <a:spcPct val="95000"/>
              </a:lnSpc>
            </a:pPr>
            <a:r>
              <a:rPr lang="en-GB" sz="1800" dirty="0" smtClean="0">
                <a:latin typeface="Candara" pitchFamily="34" charset="0"/>
              </a:rPr>
              <a:t>New </a:t>
            </a:r>
            <a:r>
              <a:rPr lang="en-GB" sz="1800" dirty="0">
                <a:latin typeface="Candara" pitchFamily="34" charset="0"/>
              </a:rPr>
              <a:t>business models</a:t>
            </a:r>
          </a:p>
        </p:txBody>
      </p:sp>
      <p:grpSp>
        <p:nvGrpSpPr>
          <p:cNvPr id="3" name="Group 14"/>
          <p:cNvGrpSpPr>
            <a:grpSpLocks/>
          </p:cNvGrpSpPr>
          <p:nvPr/>
        </p:nvGrpSpPr>
        <p:grpSpPr bwMode="auto">
          <a:xfrm>
            <a:off x="612531" y="1069957"/>
            <a:ext cx="2562958" cy="3859241"/>
            <a:chOff x="418" y="664"/>
            <a:chExt cx="1749" cy="2585"/>
          </a:xfrm>
        </p:grpSpPr>
        <p:grpSp>
          <p:nvGrpSpPr>
            <p:cNvPr id="4" name="Group 15"/>
            <p:cNvGrpSpPr>
              <a:grpSpLocks/>
            </p:cNvGrpSpPr>
            <p:nvPr/>
          </p:nvGrpSpPr>
          <p:grpSpPr bwMode="auto">
            <a:xfrm>
              <a:off x="418" y="982"/>
              <a:ext cx="1749" cy="2267"/>
              <a:chOff x="192" y="890"/>
              <a:chExt cx="1749" cy="2267"/>
            </a:xfrm>
          </p:grpSpPr>
          <p:grpSp>
            <p:nvGrpSpPr>
              <p:cNvPr id="5" name="Group 16"/>
              <p:cNvGrpSpPr>
                <a:grpSpLocks/>
              </p:cNvGrpSpPr>
              <p:nvPr/>
            </p:nvGrpSpPr>
            <p:grpSpPr bwMode="auto">
              <a:xfrm>
                <a:off x="275" y="1024"/>
                <a:ext cx="1584" cy="2013"/>
                <a:chOff x="1968" y="720"/>
                <a:chExt cx="1824" cy="2880"/>
              </a:xfrm>
            </p:grpSpPr>
            <p:sp>
              <p:nvSpPr>
                <p:cNvPr id="104465" name="Rectangle 17"/>
                <p:cNvSpPr>
                  <a:spLocks noChangeArrowheads="1"/>
                </p:cNvSpPr>
                <p:nvPr/>
              </p:nvSpPr>
              <p:spPr bwMode="auto">
                <a:xfrm>
                  <a:off x="1968" y="2496"/>
                  <a:ext cx="1824" cy="336"/>
                </a:xfrm>
                <a:prstGeom prst="rect">
                  <a:avLst/>
                </a:prstGeom>
                <a:solidFill>
                  <a:srgbClr val="66FFCC"/>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66" name="Rectangle 18"/>
                <p:cNvSpPr>
                  <a:spLocks noChangeArrowheads="1"/>
                </p:cNvSpPr>
                <p:nvPr/>
              </p:nvSpPr>
              <p:spPr bwMode="auto">
                <a:xfrm>
                  <a:off x="1968" y="2832"/>
                  <a:ext cx="1824" cy="336"/>
                </a:xfrm>
                <a:prstGeom prst="rect">
                  <a:avLst/>
                </a:prstGeom>
                <a:solidFill>
                  <a:schemeClr val="hlink"/>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67" name="Rectangle 19"/>
                <p:cNvSpPr>
                  <a:spLocks noChangeArrowheads="1"/>
                </p:cNvSpPr>
                <p:nvPr/>
              </p:nvSpPr>
              <p:spPr bwMode="auto">
                <a:xfrm>
                  <a:off x="1968" y="3168"/>
                  <a:ext cx="1824" cy="432"/>
                </a:xfrm>
                <a:prstGeom prst="rect">
                  <a:avLst/>
                </a:prstGeom>
                <a:solidFill>
                  <a:srgbClr val="FFFFCC"/>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68" name="Rectangle 20"/>
                <p:cNvSpPr>
                  <a:spLocks noChangeArrowheads="1"/>
                </p:cNvSpPr>
                <p:nvPr/>
              </p:nvSpPr>
              <p:spPr bwMode="auto">
                <a:xfrm>
                  <a:off x="1968" y="720"/>
                  <a:ext cx="1824" cy="384"/>
                </a:xfrm>
                <a:prstGeom prst="rect">
                  <a:avLst/>
                </a:prstGeom>
                <a:solidFill>
                  <a:srgbClr val="FFFFCC"/>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69" name="Rectangle 21"/>
                <p:cNvSpPr>
                  <a:spLocks noChangeArrowheads="1"/>
                </p:cNvSpPr>
                <p:nvPr/>
              </p:nvSpPr>
              <p:spPr bwMode="auto">
                <a:xfrm>
                  <a:off x="1968" y="1488"/>
                  <a:ext cx="1824" cy="336"/>
                </a:xfrm>
                <a:prstGeom prst="rect">
                  <a:avLst/>
                </a:prstGeom>
                <a:solidFill>
                  <a:srgbClr val="66FFCC"/>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70" name="Rectangle 22"/>
                <p:cNvSpPr>
                  <a:spLocks noChangeArrowheads="1"/>
                </p:cNvSpPr>
                <p:nvPr/>
              </p:nvSpPr>
              <p:spPr bwMode="auto">
                <a:xfrm>
                  <a:off x="1968" y="1824"/>
                  <a:ext cx="1824" cy="672"/>
                </a:xfrm>
                <a:prstGeom prst="rect">
                  <a:avLst/>
                </a:prstGeom>
                <a:solidFill>
                  <a:srgbClr val="FFCCFF"/>
                </a:solidFill>
                <a:ln w="9525">
                  <a:solidFill>
                    <a:schemeClr val="tx1"/>
                  </a:solidFill>
                  <a:miter lim="800000"/>
                  <a:headEnd/>
                  <a:tailEnd/>
                </a:ln>
                <a:effectLst/>
              </p:spPr>
              <p:txBody>
                <a:bodyPr wrap="none" anchor="ctr"/>
                <a:lstStyle/>
                <a:p>
                  <a:endParaRPr lang="ko-KR" altLang="en-US">
                    <a:latin typeface="Candara" pitchFamily="34" charset="0"/>
                  </a:endParaRPr>
                </a:p>
              </p:txBody>
            </p:sp>
            <p:sp>
              <p:nvSpPr>
                <p:cNvPr id="104471" name="Rectangle 23"/>
                <p:cNvSpPr>
                  <a:spLocks noChangeArrowheads="1"/>
                </p:cNvSpPr>
                <p:nvPr/>
              </p:nvSpPr>
              <p:spPr bwMode="auto">
                <a:xfrm>
                  <a:off x="1968" y="1104"/>
                  <a:ext cx="1824" cy="384"/>
                </a:xfrm>
                <a:prstGeom prst="rect">
                  <a:avLst/>
                </a:prstGeom>
                <a:solidFill>
                  <a:schemeClr val="hlink"/>
                </a:solidFill>
                <a:ln w="9525">
                  <a:solidFill>
                    <a:schemeClr val="tx1"/>
                  </a:solidFill>
                  <a:miter lim="800000"/>
                  <a:headEnd/>
                  <a:tailEnd/>
                </a:ln>
                <a:effectLst/>
              </p:spPr>
              <p:txBody>
                <a:bodyPr wrap="none" anchor="ctr"/>
                <a:lstStyle/>
                <a:p>
                  <a:endParaRPr lang="ko-KR" altLang="en-US">
                    <a:latin typeface="Candara" pitchFamily="34" charset="0"/>
                  </a:endParaRPr>
                </a:p>
              </p:txBody>
            </p:sp>
          </p:grpSp>
          <p:sp>
            <p:nvSpPr>
              <p:cNvPr id="104472" name="Text Box 24"/>
              <p:cNvSpPr txBox="1">
                <a:spLocks noChangeArrowheads="1"/>
              </p:cNvSpPr>
              <p:nvPr/>
            </p:nvSpPr>
            <p:spPr bwMode="auto">
              <a:xfrm>
                <a:off x="234" y="1082"/>
                <a:ext cx="1666" cy="1894"/>
              </a:xfrm>
              <a:prstGeom prst="rect">
                <a:avLst/>
              </a:prstGeom>
              <a:noFill/>
              <a:ln w="9525">
                <a:noFill/>
                <a:miter lim="800000"/>
                <a:headEnd/>
                <a:tailEnd/>
              </a:ln>
              <a:effectLst/>
            </p:spPr>
            <p:txBody>
              <a:bodyPr>
                <a:spAutoFit/>
              </a:bodyPr>
              <a:lstStyle/>
              <a:p>
                <a:pPr algn="ctr">
                  <a:lnSpc>
                    <a:spcPct val="105000"/>
                  </a:lnSpc>
                  <a:spcBef>
                    <a:spcPct val="50000"/>
                  </a:spcBef>
                </a:pPr>
                <a:r>
                  <a:rPr lang="en-US" altLang="ko-KR" sz="1600" dirty="0">
                    <a:latin typeface="Candara" pitchFamily="34" charset="0"/>
                  </a:rPr>
                  <a:t> email  WWW  phone...</a:t>
                </a:r>
              </a:p>
              <a:p>
                <a:pPr algn="ctr">
                  <a:lnSpc>
                    <a:spcPct val="105000"/>
                  </a:lnSpc>
                  <a:spcBef>
                    <a:spcPct val="50000"/>
                  </a:spcBef>
                </a:pPr>
                <a:r>
                  <a:rPr lang="en-US" altLang="ko-KR" sz="1600" dirty="0">
                    <a:latin typeface="Candara" pitchFamily="34" charset="0"/>
                  </a:rPr>
                  <a:t>SMTP  HTTP  RTP...</a:t>
                </a:r>
              </a:p>
              <a:p>
                <a:pPr algn="ctr">
                  <a:lnSpc>
                    <a:spcPct val="105000"/>
                  </a:lnSpc>
                  <a:spcBef>
                    <a:spcPct val="50000"/>
                  </a:spcBef>
                </a:pPr>
                <a:r>
                  <a:rPr lang="en-US" altLang="ko-KR" sz="1600" dirty="0">
                    <a:latin typeface="Candara" pitchFamily="34" charset="0"/>
                  </a:rPr>
                  <a:t>TCP  UDP…</a:t>
                </a:r>
              </a:p>
              <a:p>
                <a:pPr algn="ctr">
                  <a:lnSpc>
                    <a:spcPct val="105000"/>
                  </a:lnSpc>
                  <a:spcBef>
                    <a:spcPct val="50000"/>
                  </a:spcBef>
                </a:pPr>
                <a:endParaRPr lang="en-US" altLang="ko-KR" sz="800" dirty="0">
                  <a:latin typeface="Candara" pitchFamily="34" charset="0"/>
                </a:endParaRPr>
              </a:p>
              <a:p>
                <a:pPr algn="ctr">
                  <a:lnSpc>
                    <a:spcPct val="105000"/>
                  </a:lnSpc>
                  <a:spcBef>
                    <a:spcPct val="50000"/>
                  </a:spcBef>
                </a:pPr>
                <a:r>
                  <a:rPr lang="en-US" altLang="ko-KR" sz="1600" b="1" dirty="0">
                    <a:latin typeface="Candara" pitchFamily="34" charset="0"/>
                  </a:rPr>
                  <a:t>IP</a:t>
                </a:r>
                <a:endParaRPr lang="en-US" altLang="ko-KR" sz="1600" dirty="0">
                  <a:latin typeface="Candara" pitchFamily="34" charset="0"/>
                </a:endParaRPr>
              </a:p>
              <a:p>
                <a:pPr algn="ctr">
                  <a:lnSpc>
                    <a:spcPct val="105000"/>
                  </a:lnSpc>
                  <a:spcBef>
                    <a:spcPct val="50000"/>
                  </a:spcBef>
                </a:pPr>
                <a:endParaRPr lang="en-US" altLang="ko-KR" sz="800" dirty="0">
                  <a:latin typeface="Candara" pitchFamily="34" charset="0"/>
                </a:endParaRPr>
              </a:p>
              <a:p>
                <a:pPr algn="ctr">
                  <a:lnSpc>
                    <a:spcPct val="105000"/>
                  </a:lnSpc>
                  <a:spcBef>
                    <a:spcPct val="50000"/>
                  </a:spcBef>
                </a:pPr>
                <a:r>
                  <a:rPr lang="en-US" altLang="ko-KR" sz="1600" dirty="0">
                    <a:latin typeface="Candara" pitchFamily="34" charset="0"/>
                  </a:rPr>
                  <a:t>  </a:t>
                </a:r>
                <a:r>
                  <a:rPr lang="en-US" altLang="ko-KR" sz="1600" dirty="0" err="1">
                    <a:latin typeface="Candara" pitchFamily="34" charset="0"/>
                  </a:rPr>
                  <a:t>ethernet</a:t>
                </a:r>
                <a:r>
                  <a:rPr lang="en-US" altLang="ko-KR" sz="1600" dirty="0">
                    <a:latin typeface="Candara" pitchFamily="34" charset="0"/>
                  </a:rPr>
                  <a:t>   PPP…</a:t>
                </a:r>
              </a:p>
              <a:p>
                <a:pPr algn="ctr">
                  <a:lnSpc>
                    <a:spcPct val="105000"/>
                  </a:lnSpc>
                  <a:spcBef>
                    <a:spcPct val="50000"/>
                  </a:spcBef>
                </a:pPr>
                <a:r>
                  <a:rPr lang="en-US" altLang="ko-KR" sz="1600" dirty="0">
                    <a:latin typeface="Candara" pitchFamily="34" charset="0"/>
                  </a:rPr>
                  <a:t>CSMA  </a:t>
                </a:r>
                <a:r>
                  <a:rPr lang="en-US" altLang="ko-KR" sz="1600" dirty="0" err="1">
                    <a:latin typeface="Candara" pitchFamily="34" charset="0"/>
                  </a:rPr>
                  <a:t>async</a:t>
                </a:r>
                <a:r>
                  <a:rPr lang="en-US" altLang="ko-KR" sz="1600" dirty="0">
                    <a:latin typeface="Candara" pitchFamily="34" charset="0"/>
                  </a:rPr>
                  <a:t>  </a:t>
                </a:r>
                <a:r>
                  <a:rPr lang="en-US" altLang="ko-KR" sz="1600" dirty="0" err="1">
                    <a:latin typeface="Candara" pitchFamily="34" charset="0"/>
                  </a:rPr>
                  <a:t>sonet</a:t>
                </a:r>
                <a:r>
                  <a:rPr lang="en-US" altLang="ko-KR" sz="1600" dirty="0">
                    <a:latin typeface="Candara" pitchFamily="34" charset="0"/>
                  </a:rPr>
                  <a:t>...</a:t>
                </a:r>
              </a:p>
              <a:p>
                <a:pPr algn="ctr">
                  <a:lnSpc>
                    <a:spcPct val="105000"/>
                  </a:lnSpc>
                  <a:spcBef>
                    <a:spcPct val="50000"/>
                  </a:spcBef>
                </a:pPr>
                <a:r>
                  <a:rPr lang="en-US" altLang="ko-KR" sz="1600" dirty="0">
                    <a:latin typeface="Candara" pitchFamily="34" charset="0"/>
                  </a:rPr>
                  <a:t> copper  fiber  radio...</a:t>
                </a:r>
              </a:p>
            </p:txBody>
          </p:sp>
          <p:sp>
            <p:nvSpPr>
              <p:cNvPr id="104473" name="Freeform 25"/>
              <p:cNvSpPr>
                <a:spLocks noChangeAspect="1"/>
              </p:cNvSpPr>
              <p:nvPr/>
            </p:nvSpPr>
            <p:spPr bwMode="auto">
              <a:xfrm>
                <a:off x="274" y="1016"/>
                <a:ext cx="694" cy="1006"/>
              </a:xfrm>
              <a:custGeom>
                <a:avLst/>
                <a:gdLst/>
                <a:ahLst/>
                <a:cxnLst>
                  <a:cxn ang="0">
                    <a:pos x="107" y="0"/>
                  </a:cxn>
                  <a:cxn ang="0">
                    <a:pos x="107" y="767"/>
                  </a:cxn>
                  <a:cxn ang="0">
                    <a:pos x="725" y="1247"/>
                  </a:cxn>
                  <a:cxn ang="0">
                    <a:pos x="779" y="1439"/>
                  </a:cxn>
                  <a:cxn ang="0">
                    <a:pos x="0" y="1440"/>
                  </a:cxn>
                  <a:cxn ang="0">
                    <a:pos x="0" y="0"/>
                  </a:cxn>
                  <a:cxn ang="0">
                    <a:pos x="107" y="0"/>
                  </a:cxn>
                </a:cxnLst>
                <a:rect l="0" t="0" r="r" b="b"/>
                <a:pathLst>
                  <a:path w="799" h="1440">
                    <a:moveTo>
                      <a:pt x="107" y="0"/>
                    </a:moveTo>
                    <a:cubicBezTo>
                      <a:pt x="76" y="65"/>
                      <a:pt x="3" y="560"/>
                      <a:pt x="107" y="767"/>
                    </a:cubicBezTo>
                    <a:cubicBezTo>
                      <a:pt x="217" y="973"/>
                      <a:pt x="651" y="1145"/>
                      <a:pt x="725" y="1247"/>
                    </a:cubicBezTo>
                    <a:cubicBezTo>
                      <a:pt x="799" y="1349"/>
                      <a:pt x="779" y="1399"/>
                      <a:pt x="779" y="1439"/>
                    </a:cubicBezTo>
                    <a:lnTo>
                      <a:pt x="0" y="1440"/>
                    </a:lnTo>
                    <a:lnTo>
                      <a:pt x="0" y="0"/>
                    </a:lnTo>
                    <a:lnTo>
                      <a:pt x="107" y="0"/>
                    </a:lnTo>
                    <a:close/>
                  </a:path>
                </a:pathLst>
              </a:custGeom>
              <a:solidFill>
                <a:schemeClr val="bg1"/>
              </a:solidFill>
              <a:ln w="28575" cmpd="sng">
                <a:solidFill>
                  <a:schemeClr val="tx1"/>
                </a:solidFill>
                <a:round/>
                <a:headEnd/>
                <a:tailEnd/>
              </a:ln>
              <a:effectLst/>
            </p:spPr>
            <p:txBody>
              <a:bodyPr wrap="none" anchor="ctr"/>
              <a:lstStyle/>
              <a:p>
                <a:endParaRPr lang="ko-KR" altLang="en-US">
                  <a:latin typeface="Candara" pitchFamily="34" charset="0"/>
                </a:endParaRPr>
              </a:p>
            </p:txBody>
          </p:sp>
          <p:sp>
            <p:nvSpPr>
              <p:cNvPr id="104474" name="Freeform 26"/>
              <p:cNvSpPr>
                <a:spLocks noChangeAspect="1"/>
              </p:cNvSpPr>
              <p:nvPr/>
            </p:nvSpPr>
            <p:spPr bwMode="auto">
              <a:xfrm flipV="1">
                <a:off x="274" y="2022"/>
                <a:ext cx="694" cy="1007"/>
              </a:xfrm>
              <a:custGeom>
                <a:avLst/>
                <a:gdLst/>
                <a:ahLst/>
                <a:cxnLst>
                  <a:cxn ang="0">
                    <a:pos x="107" y="0"/>
                  </a:cxn>
                  <a:cxn ang="0">
                    <a:pos x="107" y="767"/>
                  </a:cxn>
                  <a:cxn ang="0">
                    <a:pos x="725" y="1247"/>
                  </a:cxn>
                  <a:cxn ang="0">
                    <a:pos x="779" y="1439"/>
                  </a:cxn>
                  <a:cxn ang="0">
                    <a:pos x="0" y="1440"/>
                  </a:cxn>
                  <a:cxn ang="0">
                    <a:pos x="0" y="0"/>
                  </a:cxn>
                  <a:cxn ang="0">
                    <a:pos x="107" y="0"/>
                  </a:cxn>
                </a:cxnLst>
                <a:rect l="0" t="0" r="r" b="b"/>
                <a:pathLst>
                  <a:path w="799" h="1440">
                    <a:moveTo>
                      <a:pt x="107" y="0"/>
                    </a:moveTo>
                    <a:cubicBezTo>
                      <a:pt x="76" y="65"/>
                      <a:pt x="3" y="560"/>
                      <a:pt x="107" y="767"/>
                    </a:cubicBezTo>
                    <a:cubicBezTo>
                      <a:pt x="217" y="973"/>
                      <a:pt x="651" y="1145"/>
                      <a:pt x="725" y="1247"/>
                    </a:cubicBezTo>
                    <a:cubicBezTo>
                      <a:pt x="799" y="1349"/>
                      <a:pt x="779" y="1399"/>
                      <a:pt x="779" y="1439"/>
                    </a:cubicBezTo>
                    <a:lnTo>
                      <a:pt x="0" y="1440"/>
                    </a:lnTo>
                    <a:lnTo>
                      <a:pt x="0" y="0"/>
                    </a:lnTo>
                    <a:lnTo>
                      <a:pt x="107" y="0"/>
                    </a:lnTo>
                    <a:close/>
                  </a:path>
                </a:pathLst>
              </a:custGeom>
              <a:solidFill>
                <a:schemeClr val="bg1"/>
              </a:solidFill>
              <a:ln w="28575" cmpd="sng">
                <a:solidFill>
                  <a:schemeClr val="tx1"/>
                </a:solidFill>
                <a:round/>
                <a:headEnd/>
                <a:tailEnd/>
              </a:ln>
              <a:effectLst/>
            </p:spPr>
            <p:txBody>
              <a:bodyPr wrap="none" anchor="ctr"/>
              <a:lstStyle/>
              <a:p>
                <a:endParaRPr lang="ko-KR" altLang="en-US">
                  <a:latin typeface="Candara" pitchFamily="34" charset="0"/>
                </a:endParaRPr>
              </a:p>
            </p:txBody>
          </p:sp>
          <p:sp>
            <p:nvSpPr>
              <p:cNvPr id="104475" name="Freeform 27"/>
              <p:cNvSpPr>
                <a:spLocks noChangeAspect="1"/>
              </p:cNvSpPr>
              <p:nvPr/>
            </p:nvSpPr>
            <p:spPr bwMode="auto">
              <a:xfrm flipH="1">
                <a:off x="1165" y="1016"/>
                <a:ext cx="694" cy="1006"/>
              </a:xfrm>
              <a:custGeom>
                <a:avLst/>
                <a:gdLst/>
                <a:ahLst/>
                <a:cxnLst>
                  <a:cxn ang="0">
                    <a:pos x="107" y="0"/>
                  </a:cxn>
                  <a:cxn ang="0">
                    <a:pos x="107" y="767"/>
                  </a:cxn>
                  <a:cxn ang="0">
                    <a:pos x="725" y="1247"/>
                  </a:cxn>
                  <a:cxn ang="0">
                    <a:pos x="779" y="1439"/>
                  </a:cxn>
                  <a:cxn ang="0">
                    <a:pos x="0" y="1440"/>
                  </a:cxn>
                  <a:cxn ang="0">
                    <a:pos x="0" y="0"/>
                  </a:cxn>
                  <a:cxn ang="0">
                    <a:pos x="107" y="0"/>
                  </a:cxn>
                </a:cxnLst>
                <a:rect l="0" t="0" r="r" b="b"/>
                <a:pathLst>
                  <a:path w="799" h="1440">
                    <a:moveTo>
                      <a:pt x="107" y="0"/>
                    </a:moveTo>
                    <a:cubicBezTo>
                      <a:pt x="76" y="65"/>
                      <a:pt x="3" y="560"/>
                      <a:pt x="107" y="767"/>
                    </a:cubicBezTo>
                    <a:cubicBezTo>
                      <a:pt x="217" y="973"/>
                      <a:pt x="651" y="1145"/>
                      <a:pt x="725" y="1247"/>
                    </a:cubicBezTo>
                    <a:cubicBezTo>
                      <a:pt x="799" y="1349"/>
                      <a:pt x="779" y="1399"/>
                      <a:pt x="779" y="1439"/>
                    </a:cubicBezTo>
                    <a:lnTo>
                      <a:pt x="0" y="1440"/>
                    </a:lnTo>
                    <a:lnTo>
                      <a:pt x="0" y="0"/>
                    </a:lnTo>
                    <a:lnTo>
                      <a:pt x="107" y="0"/>
                    </a:lnTo>
                    <a:close/>
                  </a:path>
                </a:pathLst>
              </a:custGeom>
              <a:solidFill>
                <a:schemeClr val="bg1"/>
              </a:solidFill>
              <a:ln w="28575" cmpd="sng">
                <a:solidFill>
                  <a:schemeClr val="tx1"/>
                </a:solidFill>
                <a:round/>
                <a:headEnd/>
                <a:tailEnd/>
              </a:ln>
              <a:effectLst/>
            </p:spPr>
            <p:txBody>
              <a:bodyPr wrap="none" anchor="ctr"/>
              <a:lstStyle/>
              <a:p>
                <a:endParaRPr lang="ko-KR" altLang="en-US">
                  <a:latin typeface="Candara" pitchFamily="34" charset="0"/>
                </a:endParaRPr>
              </a:p>
            </p:txBody>
          </p:sp>
          <p:sp>
            <p:nvSpPr>
              <p:cNvPr id="104476" name="Freeform 28"/>
              <p:cNvSpPr>
                <a:spLocks noChangeAspect="1"/>
              </p:cNvSpPr>
              <p:nvPr/>
            </p:nvSpPr>
            <p:spPr bwMode="auto">
              <a:xfrm flipH="1" flipV="1">
                <a:off x="1165" y="2022"/>
                <a:ext cx="694" cy="1007"/>
              </a:xfrm>
              <a:custGeom>
                <a:avLst/>
                <a:gdLst/>
                <a:ahLst/>
                <a:cxnLst>
                  <a:cxn ang="0">
                    <a:pos x="107" y="0"/>
                  </a:cxn>
                  <a:cxn ang="0">
                    <a:pos x="107" y="767"/>
                  </a:cxn>
                  <a:cxn ang="0">
                    <a:pos x="725" y="1247"/>
                  </a:cxn>
                  <a:cxn ang="0">
                    <a:pos x="779" y="1439"/>
                  </a:cxn>
                  <a:cxn ang="0">
                    <a:pos x="0" y="1440"/>
                  </a:cxn>
                  <a:cxn ang="0">
                    <a:pos x="0" y="0"/>
                  </a:cxn>
                  <a:cxn ang="0">
                    <a:pos x="107" y="0"/>
                  </a:cxn>
                </a:cxnLst>
                <a:rect l="0" t="0" r="r" b="b"/>
                <a:pathLst>
                  <a:path w="799" h="1440">
                    <a:moveTo>
                      <a:pt x="107" y="0"/>
                    </a:moveTo>
                    <a:cubicBezTo>
                      <a:pt x="76" y="65"/>
                      <a:pt x="3" y="560"/>
                      <a:pt x="107" y="767"/>
                    </a:cubicBezTo>
                    <a:cubicBezTo>
                      <a:pt x="217" y="973"/>
                      <a:pt x="651" y="1145"/>
                      <a:pt x="725" y="1247"/>
                    </a:cubicBezTo>
                    <a:cubicBezTo>
                      <a:pt x="799" y="1349"/>
                      <a:pt x="779" y="1399"/>
                      <a:pt x="779" y="1439"/>
                    </a:cubicBezTo>
                    <a:lnTo>
                      <a:pt x="0" y="1440"/>
                    </a:lnTo>
                    <a:lnTo>
                      <a:pt x="0" y="0"/>
                    </a:lnTo>
                    <a:lnTo>
                      <a:pt x="107" y="0"/>
                    </a:lnTo>
                    <a:close/>
                  </a:path>
                </a:pathLst>
              </a:custGeom>
              <a:solidFill>
                <a:schemeClr val="bg1"/>
              </a:solidFill>
              <a:ln w="28575" cmpd="sng">
                <a:solidFill>
                  <a:schemeClr val="tx1"/>
                </a:solidFill>
                <a:round/>
                <a:headEnd/>
                <a:tailEnd/>
              </a:ln>
              <a:effectLst/>
            </p:spPr>
            <p:txBody>
              <a:bodyPr wrap="none" anchor="ctr"/>
              <a:lstStyle/>
              <a:p>
                <a:endParaRPr lang="ko-KR" altLang="en-US">
                  <a:latin typeface="Candara" pitchFamily="34" charset="0"/>
                </a:endParaRPr>
              </a:p>
            </p:txBody>
          </p:sp>
          <p:sp>
            <p:nvSpPr>
              <p:cNvPr id="104477" name="Rectangle 29"/>
              <p:cNvSpPr>
                <a:spLocks noChangeArrowheads="1"/>
              </p:cNvSpPr>
              <p:nvPr/>
            </p:nvSpPr>
            <p:spPr bwMode="auto">
              <a:xfrm>
                <a:off x="245" y="983"/>
                <a:ext cx="42" cy="2079"/>
              </a:xfrm>
              <a:prstGeom prst="rect">
                <a:avLst/>
              </a:prstGeom>
              <a:solidFill>
                <a:schemeClr val="bg1"/>
              </a:solidFill>
              <a:ln w="9525">
                <a:noFill/>
                <a:miter lim="800000"/>
                <a:headEnd/>
                <a:tailEnd/>
              </a:ln>
              <a:effectLst/>
            </p:spPr>
            <p:txBody>
              <a:bodyPr wrap="none" anchor="ctr"/>
              <a:lstStyle/>
              <a:p>
                <a:endParaRPr lang="ko-KR" altLang="en-US">
                  <a:latin typeface="Candara" pitchFamily="34" charset="0"/>
                </a:endParaRPr>
              </a:p>
            </p:txBody>
          </p:sp>
          <p:sp>
            <p:nvSpPr>
              <p:cNvPr id="104478" name="Rectangle 30"/>
              <p:cNvSpPr>
                <a:spLocks noChangeArrowheads="1"/>
              </p:cNvSpPr>
              <p:nvPr/>
            </p:nvSpPr>
            <p:spPr bwMode="auto">
              <a:xfrm>
                <a:off x="1834" y="983"/>
                <a:ext cx="42" cy="2079"/>
              </a:xfrm>
              <a:prstGeom prst="rect">
                <a:avLst/>
              </a:prstGeom>
              <a:solidFill>
                <a:schemeClr val="bg1"/>
              </a:solidFill>
              <a:ln w="9525">
                <a:noFill/>
                <a:miter lim="800000"/>
                <a:headEnd/>
                <a:tailEnd/>
              </a:ln>
              <a:effectLst/>
            </p:spPr>
            <p:txBody>
              <a:bodyPr wrap="none" anchor="ctr"/>
              <a:lstStyle/>
              <a:p>
                <a:endParaRPr lang="ko-KR" altLang="en-US">
                  <a:latin typeface="Candara" pitchFamily="34" charset="0"/>
                </a:endParaRPr>
              </a:p>
            </p:txBody>
          </p:sp>
          <p:sp>
            <p:nvSpPr>
              <p:cNvPr id="104479" name="AutoShape 31" descr="Oak"/>
              <p:cNvSpPr>
                <a:spLocks noChangeAspect="1" noChangeArrowheads="1"/>
              </p:cNvSpPr>
              <p:nvPr/>
            </p:nvSpPr>
            <p:spPr bwMode="auto">
              <a:xfrm>
                <a:off x="192" y="890"/>
                <a:ext cx="1749" cy="134"/>
              </a:xfrm>
              <a:prstGeom prst="roundRect">
                <a:avLst>
                  <a:gd name="adj" fmla="val 50000"/>
                </a:avLst>
              </a:prstGeom>
              <a:blipFill dpi="0" rotWithShape="0">
                <a:blip r:embed="rId2"/>
                <a:srcRect/>
                <a:tile tx="0" ty="0" sx="100000" sy="100000" flip="none" algn="tl"/>
              </a:blipFill>
              <a:ln w="9525">
                <a:noFill/>
                <a:round/>
                <a:headEnd/>
                <a:tailEnd/>
              </a:ln>
              <a:effectLst/>
            </p:spPr>
            <p:txBody>
              <a:bodyPr wrap="none" anchor="ctr"/>
              <a:lstStyle/>
              <a:p>
                <a:endParaRPr lang="ko-KR" altLang="en-US">
                  <a:latin typeface="Candara" pitchFamily="34" charset="0"/>
                </a:endParaRPr>
              </a:p>
            </p:txBody>
          </p:sp>
          <p:sp>
            <p:nvSpPr>
              <p:cNvPr id="104480" name="AutoShape 32" descr="Oak"/>
              <p:cNvSpPr>
                <a:spLocks noChangeAspect="1" noChangeArrowheads="1"/>
              </p:cNvSpPr>
              <p:nvPr/>
            </p:nvSpPr>
            <p:spPr bwMode="auto">
              <a:xfrm>
                <a:off x="192" y="3022"/>
                <a:ext cx="1749" cy="135"/>
              </a:xfrm>
              <a:prstGeom prst="roundRect">
                <a:avLst>
                  <a:gd name="adj" fmla="val 50000"/>
                </a:avLst>
              </a:prstGeom>
              <a:blipFill dpi="0" rotWithShape="0">
                <a:blip r:embed="rId2"/>
                <a:srcRect/>
                <a:tile tx="0" ty="0" sx="100000" sy="100000" flip="none" algn="tl"/>
              </a:blipFill>
              <a:ln w="9525">
                <a:noFill/>
                <a:round/>
                <a:headEnd/>
                <a:tailEnd/>
              </a:ln>
              <a:effectLst/>
            </p:spPr>
            <p:txBody>
              <a:bodyPr wrap="none" anchor="ctr"/>
              <a:lstStyle/>
              <a:p>
                <a:endParaRPr lang="ko-KR" altLang="en-US">
                  <a:latin typeface="Candara" pitchFamily="34" charset="0"/>
                </a:endParaRPr>
              </a:p>
            </p:txBody>
          </p:sp>
          <p:sp>
            <p:nvSpPr>
              <p:cNvPr id="104481" name="Rectangle 33"/>
              <p:cNvSpPr>
                <a:spLocks noChangeArrowheads="1"/>
              </p:cNvSpPr>
              <p:nvPr/>
            </p:nvSpPr>
            <p:spPr bwMode="auto">
              <a:xfrm>
                <a:off x="236" y="1990"/>
                <a:ext cx="709" cy="66"/>
              </a:xfrm>
              <a:prstGeom prst="rect">
                <a:avLst/>
              </a:prstGeom>
              <a:solidFill>
                <a:schemeClr val="bg1"/>
              </a:solidFill>
              <a:ln w="9525">
                <a:noFill/>
                <a:miter lim="800000"/>
                <a:headEnd/>
                <a:tailEnd/>
              </a:ln>
              <a:effectLst/>
            </p:spPr>
            <p:txBody>
              <a:bodyPr wrap="none" anchor="ctr"/>
              <a:lstStyle/>
              <a:p>
                <a:endParaRPr lang="ko-KR" altLang="en-US">
                  <a:latin typeface="Candara" pitchFamily="34" charset="0"/>
                </a:endParaRPr>
              </a:p>
            </p:txBody>
          </p:sp>
          <p:sp>
            <p:nvSpPr>
              <p:cNvPr id="104482" name="Rectangle 34"/>
              <p:cNvSpPr>
                <a:spLocks noChangeArrowheads="1"/>
              </p:cNvSpPr>
              <p:nvPr/>
            </p:nvSpPr>
            <p:spPr bwMode="auto">
              <a:xfrm>
                <a:off x="1192" y="1990"/>
                <a:ext cx="708" cy="66"/>
              </a:xfrm>
              <a:prstGeom prst="rect">
                <a:avLst/>
              </a:prstGeom>
              <a:solidFill>
                <a:schemeClr val="bg1"/>
              </a:solidFill>
              <a:ln w="9525">
                <a:noFill/>
                <a:miter lim="800000"/>
                <a:headEnd/>
                <a:tailEnd/>
              </a:ln>
              <a:effectLst/>
            </p:spPr>
            <p:txBody>
              <a:bodyPr wrap="none" anchor="ctr"/>
              <a:lstStyle/>
              <a:p>
                <a:endParaRPr lang="ko-KR" altLang="en-US">
                  <a:latin typeface="Candara" pitchFamily="34" charset="0"/>
                </a:endParaRPr>
              </a:p>
            </p:txBody>
          </p:sp>
        </p:grpSp>
        <p:sp>
          <p:nvSpPr>
            <p:cNvPr id="104483" name="Rectangle 35"/>
            <p:cNvSpPr>
              <a:spLocks noChangeArrowheads="1"/>
            </p:cNvSpPr>
            <p:nvPr/>
          </p:nvSpPr>
          <p:spPr bwMode="auto">
            <a:xfrm>
              <a:off x="580" y="664"/>
              <a:ext cx="1384" cy="233"/>
            </a:xfrm>
            <a:prstGeom prst="rect">
              <a:avLst/>
            </a:prstGeom>
            <a:noFill/>
            <a:ln w="9525">
              <a:noFill/>
              <a:miter lim="800000"/>
              <a:headEnd/>
              <a:tailEnd/>
            </a:ln>
            <a:effectLst/>
          </p:spPr>
          <p:txBody>
            <a:bodyPr wrap="none">
              <a:spAutoFit/>
            </a:bodyPr>
            <a:lstStyle/>
            <a:p>
              <a:r>
                <a:rPr lang="en-US" altLang="ko-KR" sz="1800" b="1" dirty="0">
                  <a:latin typeface="Candara" pitchFamily="34" charset="0"/>
                </a:rPr>
                <a:t>Internet Hourglass</a:t>
              </a:r>
              <a:endParaRPr lang="en-GB" sz="1800" b="1" dirty="0">
                <a:latin typeface="Candara" pitchFamily="34" charset="0"/>
              </a:endParaRPr>
            </a:p>
          </p:txBody>
        </p:sp>
      </p:grpSp>
      <p:pic>
        <p:nvPicPr>
          <p:cNvPr id="37" name="Picture 2"/>
          <p:cNvPicPr>
            <a:picLocks noChangeAspect="1" noChangeArrowheads="1"/>
          </p:cNvPicPr>
          <p:nvPr/>
        </p:nvPicPr>
        <p:blipFill>
          <a:blip r:embed="rId3"/>
          <a:srcRect/>
          <a:stretch>
            <a:fillRect/>
          </a:stretch>
        </p:blipFill>
        <p:spPr bwMode="auto">
          <a:xfrm>
            <a:off x="3500430" y="1643050"/>
            <a:ext cx="5286412" cy="321471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슬라이드 번호 개체 틀 5"/>
          <p:cNvSpPr>
            <a:spLocks noGrp="1"/>
          </p:cNvSpPr>
          <p:nvPr>
            <p:ph type="sldNum" sz="quarter" idx="12"/>
          </p:nvPr>
        </p:nvSpPr>
        <p:spPr/>
        <p:txBody>
          <a:bodyPr/>
          <a:lstStyle/>
          <a:p>
            <a:fld id="{CEE193DC-B90C-4752-B197-C8A35F30CCFB}" type="slidenum">
              <a:rPr lang="en-US" altLang="ko-KR">
                <a:latin typeface="Candara" pitchFamily="34" charset="0"/>
              </a:rPr>
              <a:pPr/>
              <a:t>9</a:t>
            </a:fld>
            <a:endParaRPr lang="en-US" altLang="ko-KR">
              <a:latin typeface="Candara" pitchFamily="34" charset="0"/>
            </a:endParaRPr>
          </a:p>
        </p:txBody>
      </p:sp>
      <p:sp>
        <p:nvSpPr>
          <p:cNvPr id="105474" name="Rectangle 2"/>
          <p:cNvSpPr>
            <a:spLocks noGrp="1" noChangeArrowheads="1"/>
          </p:cNvSpPr>
          <p:nvPr>
            <p:ph type="title"/>
          </p:nvPr>
        </p:nvSpPr>
        <p:spPr/>
        <p:txBody>
          <a:bodyPr/>
          <a:lstStyle/>
          <a:p>
            <a:r>
              <a:rPr lang="en-GB" sz="4000">
                <a:latin typeface="Candara" pitchFamily="34" charset="0"/>
              </a:rPr>
              <a:t>Trilogy’s Technical Scope</a:t>
            </a:r>
          </a:p>
        </p:txBody>
      </p:sp>
      <p:sp>
        <p:nvSpPr>
          <p:cNvPr id="105475" name="Rectangle 3"/>
          <p:cNvSpPr>
            <a:spLocks noGrp="1" noChangeArrowheads="1"/>
          </p:cNvSpPr>
          <p:nvPr>
            <p:ph type="body" idx="1"/>
          </p:nvPr>
        </p:nvSpPr>
        <p:spPr>
          <a:xfrm>
            <a:off x="383931" y="3429001"/>
            <a:ext cx="8286750" cy="3000396"/>
          </a:xfrm>
        </p:spPr>
        <p:txBody>
          <a:bodyPr>
            <a:normAutofit/>
          </a:bodyPr>
          <a:lstStyle/>
          <a:p>
            <a:pPr latinLnBrk="0">
              <a:lnSpc>
                <a:spcPct val="80000"/>
              </a:lnSpc>
            </a:pPr>
            <a:r>
              <a:rPr lang="en-GB" sz="2000" dirty="0">
                <a:latin typeface="Candara" pitchFamily="34" charset="0"/>
              </a:rPr>
              <a:t>Crudely: “Control” for “The Internet”</a:t>
            </a:r>
          </a:p>
          <a:p>
            <a:pPr lvl="1" latinLnBrk="0">
              <a:lnSpc>
                <a:spcPct val="80000"/>
              </a:lnSpc>
            </a:pPr>
            <a:r>
              <a:rPr lang="en-GB" sz="2000" dirty="0" smtClean="0">
                <a:latin typeface="Candara" pitchFamily="34" charset="0"/>
              </a:rPr>
              <a:t>Operate </a:t>
            </a:r>
            <a:r>
              <a:rPr lang="en-GB" sz="2000" dirty="0">
                <a:latin typeface="Candara" pitchFamily="34" charset="0"/>
              </a:rPr>
              <a:t>efficiently across arbitrary </a:t>
            </a:r>
            <a:r>
              <a:rPr lang="en-GB" sz="2000" dirty="0" smtClean="0">
                <a:latin typeface="Candara" pitchFamily="34" charset="0"/>
              </a:rPr>
              <a:t>technologies</a:t>
            </a:r>
          </a:p>
          <a:p>
            <a:pPr latinLnBrk="0">
              <a:lnSpc>
                <a:spcPct val="80000"/>
              </a:lnSpc>
            </a:pPr>
            <a:r>
              <a:rPr lang="en-GB" sz="2000" dirty="0" smtClean="0">
                <a:latin typeface="Candara" pitchFamily="34" charset="0"/>
              </a:rPr>
              <a:t>Isn’t </a:t>
            </a:r>
            <a:r>
              <a:rPr lang="en-GB" sz="2000" dirty="0">
                <a:latin typeface="Candara" pitchFamily="34" charset="0"/>
              </a:rPr>
              <a:t>this a done </a:t>
            </a:r>
            <a:r>
              <a:rPr lang="en-GB" sz="2000" dirty="0" smtClean="0">
                <a:latin typeface="Candara" pitchFamily="34" charset="0"/>
              </a:rPr>
              <a:t>already</a:t>
            </a:r>
            <a:r>
              <a:rPr lang="en-GB" sz="2000" dirty="0">
                <a:latin typeface="Candara" pitchFamily="34" charset="0"/>
              </a:rPr>
              <a:t>?</a:t>
            </a:r>
          </a:p>
          <a:p>
            <a:pPr lvl="1" latinLnBrk="0">
              <a:lnSpc>
                <a:spcPct val="80000"/>
              </a:lnSpc>
            </a:pPr>
            <a:r>
              <a:rPr lang="en-GB" sz="2000" dirty="0">
                <a:latin typeface="Candara" pitchFamily="34" charset="0"/>
              </a:rPr>
              <a:t>No! “The Internet Only Just Works”</a:t>
            </a:r>
          </a:p>
          <a:p>
            <a:pPr lvl="1" latinLnBrk="0">
              <a:lnSpc>
                <a:spcPct val="80000"/>
              </a:lnSpc>
            </a:pPr>
            <a:r>
              <a:rPr lang="en-GB" sz="2000" dirty="0">
                <a:latin typeface="Candara" pitchFamily="34" charset="0"/>
              </a:rPr>
              <a:t>The absence of (usable) control mechanisms reduces it to a lowest-common-denominator set of capabilities</a:t>
            </a:r>
          </a:p>
          <a:p>
            <a:pPr latinLnBrk="0">
              <a:lnSpc>
                <a:spcPct val="80000"/>
              </a:lnSpc>
            </a:pPr>
            <a:r>
              <a:rPr lang="en-GB" sz="2000" dirty="0" smtClean="0">
                <a:latin typeface="Candara" pitchFamily="34" charset="0"/>
              </a:rPr>
              <a:t>The </a:t>
            </a:r>
            <a:r>
              <a:rPr lang="en-GB" sz="2000" dirty="0">
                <a:latin typeface="Candara" pitchFamily="34" charset="0"/>
              </a:rPr>
              <a:t>technical scope is deliberately tightly focussed</a:t>
            </a:r>
          </a:p>
          <a:p>
            <a:pPr lvl="1" latinLnBrk="0">
              <a:lnSpc>
                <a:spcPct val="80000"/>
              </a:lnSpc>
            </a:pPr>
            <a:r>
              <a:rPr lang="en-GB" sz="2000" dirty="0">
                <a:latin typeface="Candara" pitchFamily="34" charset="0"/>
              </a:rPr>
              <a:t>We don’t look ‘downwards’ at particular link classes</a:t>
            </a:r>
          </a:p>
          <a:p>
            <a:pPr lvl="1" latinLnBrk="0">
              <a:lnSpc>
                <a:spcPct val="80000"/>
              </a:lnSpc>
            </a:pPr>
            <a:r>
              <a:rPr lang="en-GB" sz="2000" dirty="0">
                <a:latin typeface="Candara" pitchFamily="34" charset="0"/>
              </a:rPr>
              <a:t>We don’t look ‘upwards’ at middleware, service support </a:t>
            </a:r>
            <a:r>
              <a:rPr lang="en-GB" sz="2000" dirty="0" smtClean="0">
                <a:latin typeface="Candara" pitchFamily="34" charset="0"/>
              </a:rPr>
              <a:t>infrastructures…</a:t>
            </a:r>
            <a:endParaRPr lang="en-GB" sz="2000" dirty="0">
              <a:latin typeface="Candara" pitchFamily="34" charset="0"/>
            </a:endParaRPr>
          </a:p>
        </p:txBody>
      </p:sp>
      <p:sp>
        <p:nvSpPr>
          <p:cNvPr id="105476" name="Rectangle 4"/>
          <p:cNvSpPr>
            <a:spLocks noChangeArrowheads="1"/>
          </p:cNvSpPr>
          <p:nvPr/>
        </p:nvSpPr>
        <p:spPr bwMode="auto">
          <a:xfrm>
            <a:off x="571472" y="1785926"/>
            <a:ext cx="7345974" cy="288925"/>
          </a:xfrm>
          <a:prstGeom prst="rect">
            <a:avLst/>
          </a:prstGeom>
          <a:solidFill>
            <a:srgbClr val="3399FF"/>
          </a:solidFill>
          <a:ln w="9525">
            <a:solidFill>
              <a:schemeClr val="tx1"/>
            </a:solidFill>
            <a:miter lim="800000"/>
            <a:headEnd/>
            <a:tailEnd/>
          </a:ln>
          <a:effectLst/>
        </p:spPr>
        <p:txBody>
          <a:bodyPr wrap="none" anchor="ctr"/>
          <a:lstStyle/>
          <a:p>
            <a:pPr algn="ctr" eaLnBrk="1" hangingPunct="1"/>
            <a:r>
              <a:rPr lang="en-GB" sz="1800">
                <a:latin typeface="Candara" pitchFamily="34" charset="0"/>
              </a:rPr>
              <a:t>The Internet (= the internetworking layer)</a:t>
            </a:r>
          </a:p>
        </p:txBody>
      </p:sp>
      <p:sp>
        <p:nvSpPr>
          <p:cNvPr id="105477" name="Oval 5"/>
          <p:cNvSpPr>
            <a:spLocks noChangeArrowheads="1"/>
          </p:cNvSpPr>
          <p:nvPr/>
        </p:nvSpPr>
        <p:spPr bwMode="auto">
          <a:xfrm>
            <a:off x="1818129" y="1300133"/>
            <a:ext cx="1223597" cy="433387"/>
          </a:xfrm>
          <a:prstGeom prst="ellipse">
            <a:avLst/>
          </a:prstGeom>
          <a:solidFill>
            <a:srgbClr val="DDDDDD"/>
          </a:solidFill>
          <a:ln w="9525">
            <a:solidFill>
              <a:schemeClr val="tx1"/>
            </a:solidFill>
            <a:round/>
            <a:headEnd/>
            <a:tailEnd/>
          </a:ln>
          <a:effectLst/>
        </p:spPr>
        <p:txBody>
          <a:bodyPr wrap="none" anchor="ctr"/>
          <a:lstStyle/>
          <a:p>
            <a:pPr algn="ctr" eaLnBrk="1" hangingPunct="1"/>
            <a:r>
              <a:rPr lang="en-GB" sz="1400" dirty="0">
                <a:latin typeface="Candara" pitchFamily="34" charset="0"/>
              </a:rPr>
              <a:t>“Application”</a:t>
            </a:r>
          </a:p>
        </p:txBody>
      </p:sp>
      <p:sp>
        <p:nvSpPr>
          <p:cNvPr id="105478" name="Oval 6"/>
          <p:cNvSpPr>
            <a:spLocks noChangeArrowheads="1"/>
          </p:cNvSpPr>
          <p:nvPr/>
        </p:nvSpPr>
        <p:spPr bwMode="auto">
          <a:xfrm>
            <a:off x="5251911" y="1279512"/>
            <a:ext cx="1223597" cy="433388"/>
          </a:xfrm>
          <a:prstGeom prst="ellipse">
            <a:avLst/>
          </a:prstGeom>
          <a:solidFill>
            <a:srgbClr val="DDDDDD"/>
          </a:solidFill>
          <a:ln w="9525">
            <a:solidFill>
              <a:schemeClr val="tx1"/>
            </a:solidFill>
            <a:round/>
            <a:headEnd/>
            <a:tailEnd/>
          </a:ln>
          <a:effectLst/>
        </p:spPr>
        <p:txBody>
          <a:bodyPr wrap="none" anchor="ctr"/>
          <a:lstStyle/>
          <a:p>
            <a:pPr algn="ctr" eaLnBrk="1" hangingPunct="1"/>
            <a:r>
              <a:rPr lang="en-GB" sz="1400">
                <a:latin typeface="Candara" pitchFamily="34" charset="0"/>
              </a:rPr>
              <a:t>“Service”</a:t>
            </a:r>
          </a:p>
        </p:txBody>
      </p:sp>
      <p:sp>
        <p:nvSpPr>
          <p:cNvPr id="105479" name="AutoShape 7"/>
          <p:cNvSpPr>
            <a:spLocks noChangeArrowheads="1"/>
          </p:cNvSpPr>
          <p:nvPr/>
        </p:nvSpPr>
        <p:spPr bwMode="auto">
          <a:xfrm rot="16200000">
            <a:off x="7809129" y="1462807"/>
            <a:ext cx="1368425" cy="1008185"/>
          </a:xfrm>
          <a:prstGeom prst="upArrowCallout">
            <a:avLst>
              <a:gd name="adj1" fmla="val 31323"/>
              <a:gd name="adj2" fmla="val 31323"/>
              <a:gd name="adj3" fmla="val 16667"/>
              <a:gd name="adj4" fmla="val 66667"/>
            </a:avLst>
          </a:prstGeom>
          <a:solidFill>
            <a:srgbClr val="92D050"/>
          </a:solidFill>
          <a:ln w="25400">
            <a:solidFill>
              <a:schemeClr val="tx1"/>
            </a:solidFill>
            <a:prstDash val="sysDot"/>
            <a:miter lim="800000"/>
            <a:headEnd/>
            <a:tailEnd/>
          </a:ln>
          <a:effectLst/>
        </p:spPr>
        <p:txBody>
          <a:bodyPr wrap="none" anchor="ctr"/>
          <a:lstStyle/>
          <a:p>
            <a:pPr algn="ctr" eaLnBrk="1" hangingPunct="1"/>
            <a:r>
              <a:rPr lang="en-GB" sz="1600">
                <a:latin typeface="Candara" pitchFamily="34" charset="0"/>
              </a:rPr>
              <a:t>“Control”</a:t>
            </a:r>
          </a:p>
          <a:p>
            <a:pPr algn="ctr" eaLnBrk="1" hangingPunct="1"/>
            <a:r>
              <a:rPr lang="en-GB" sz="1600">
                <a:latin typeface="Candara" pitchFamily="34" charset="0"/>
              </a:rPr>
              <a:t>(missing!)</a:t>
            </a:r>
          </a:p>
        </p:txBody>
      </p:sp>
      <p:sp>
        <p:nvSpPr>
          <p:cNvPr id="105480" name="Oval 8"/>
          <p:cNvSpPr>
            <a:spLocks noChangeArrowheads="1"/>
          </p:cNvSpPr>
          <p:nvPr/>
        </p:nvSpPr>
        <p:spPr bwMode="auto">
          <a:xfrm>
            <a:off x="6260096" y="2793988"/>
            <a:ext cx="1440474" cy="360363"/>
          </a:xfrm>
          <a:prstGeom prst="ellipse">
            <a:avLst/>
          </a:prstGeom>
          <a:solidFill>
            <a:srgbClr val="C0C0C0"/>
          </a:solidFill>
          <a:ln w="9525">
            <a:solidFill>
              <a:schemeClr val="tx1"/>
            </a:solidFill>
            <a:round/>
            <a:headEnd/>
            <a:tailEnd/>
          </a:ln>
          <a:effectLst/>
        </p:spPr>
        <p:txBody>
          <a:bodyPr wrap="none" anchor="ctr"/>
          <a:lstStyle/>
          <a:p>
            <a:pPr algn="ctr" eaLnBrk="1" hangingPunct="1"/>
            <a:r>
              <a:rPr lang="en-GB" sz="1200">
                <a:latin typeface="Candara" pitchFamily="34" charset="0"/>
              </a:rPr>
              <a:t>Cellular</a:t>
            </a:r>
            <a:br>
              <a:rPr lang="en-GB" sz="1200">
                <a:latin typeface="Candara" pitchFamily="34" charset="0"/>
              </a:rPr>
            </a:br>
            <a:r>
              <a:rPr lang="en-GB" sz="1200">
                <a:latin typeface="Candara" pitchFamily="34" charset="0"/>
              </a:rPr>
              <a:t>systems</a:t>
            </a:r>
          </a:p>
        </p:txBody>
      </p:sp>
      <p:sp>
        <p:nvSpPr>
          <p:cNvPr id="105481" name="Oval 9"/>
          <p:cNvSpPr>
            <a:spLocks noChangeArrowheads="1"/>
          </p:cNvSpPr>
          <p:nvPr/>
        </p:nvSpPr>
        <p:spPr bwMode="auto">
          <a:xfrm>
            <a:off x="4316996" y="2290750"/>
            <a:ext cx="1440474" cy="360362"/>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2" name="Oval 10"/>
          <p:cNvSpPr>
            <a:spLocks noChangeArrowheads="1"/>
          </p:cNvSpPr>
          <p:nvPr/>
        </p:nvSpPr>
        <p:spPr bwMode="auto">
          <a:xfrm>
            <a:off x="2587842" y="2506650"/>
            <a:ext cx="1440474" cy="360362"/>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3" name="Oval 11"/>
          <p:cNvSpPr>
            <a:spLocks noChangeArrowheads="1"/>
          </p:cNvSpPr>
          <p:nvPr/>
        </p:nvSpPr>
        <p:spPr bwMode="auto">
          <a:xfrm>
            <a:off x="4243727" y="2722550"/>
            <a:ext cx="1440474" cy="360362"/>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4" name="Oval 12"/>
          <p:cNvSpPr>
            <a:spLocks noChangeArrowheads="1"/>
          </p:cNvSpPr>
          <p:nvPr/>
        </p:nvSpPr>
        <p:spPr bwMode="auto">
          <a:xfrm>
            <a:off x="6405169" y="2362188"/>
            <a:ext cx="1439008" cy="360363"/>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5" name="Oval 13"/>
          <p:cNvSpPr>
            <a:spLocks noChangeArrowheads="1"/>
          </p:cNvSpPr>
          <p:nvPr/>
        </p:nvSpPr>
        <p:spPr bwMode="auto">
          <a:xfrm>
            <a:off x="1075565" y="2578088"/>
            <a:ext cx="1439008" cy="360363"/>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6" name="Oval 14"/>
          <p:cNvSpPr>
            <a:spLocks noChangeArrowheads="1"/>
          </p:cNvSpPr>
          <p:nvPr/>
        </p:nvSpPr>
        <p:spPr bwMode="auto">
          <a:xfrm>
            <a:off x="2372431" y="2722550"/>
            <a:ext cx="1439008" cy="360362"/>
          </a:xfrm>
          <a:prstGeom prst="ellipse">
            <a:avLst/>
          </a:prstGeom>
          <a:solidFill>
            <a:srgbClr val="C0C0C0"/>
          </a:solidFill>
          <a:ln w="9525">
            <a:solidFill>
              <a:schemeClr val="tx1"/>
            </a:solidFill>
            <a:round/>
            <a:headEnd/>
            <a:tailEnd/>
          </a:ln>
          <a:effectLst/>
        </p:spPr>
        <p:txBody>
          <a:bodyPr wrap="none" anchor="ctr"/>
          <a:lstStyle/>
          <a:p>
            <a:pPr algn="ctr" eaLnBrk="1" hangingPunct="1"/>
            <a:endParaRPr lang="en-GB" sz="1200">
              <a:latin typeface="Candara" pitchFamily="34" charset="0"/>
            </a:endParaRPr>
          </a:p>
        </p:txBody>
      </p:sp>
      <p:sp>
        <p:nvSpPr>
          <p:cNvPr id="105487" name="Oval 15"/>
          <p:cNvSpPr>
            <a:spLocks noChangeArrowheads="1"/>
          </p:cNvSpPr>
          <p:nvPr/>
        </p:nvSpPr>
        <p:spPr bwMode="auto">
          <a:xfrm>
            <a:off x="1579657" y="2290750"/>
            <a:ext cx="1440474" cy="360362"/>
          </a:xfrm>
          <a:prstGeom prst="ellipse">
            <a:avLst/>
          </a:prstGeom>
          <a:solidFill>
            <a:srgbClr val="C0C0C0"/>
          </a:solidFill>
          <a:ln w="9525">
            <a:solidFill>
              <a:schemeClr val="tx1"/>
            </a:solidFill>
            <a:round/>
            <a:headEnd/>
            <a:tailEnd/>
          </a:ln>
          <a:effectLst/>
        </p:spPr>
        <p:txBody>
          <a:bodyPr wrap="none" anchor="ctr"/>
          <a:lstStyle/>
          <a:p>
            <a:pPr algn="ctr" eaLnBrk="1" hangingPunct="1"/>
            <a:r>
              <a:rPr lang="en-GB" sz="1800">
                <a:latin typeface="Candara" pitchFamily="34" charset="0"/>
              </a:rPr>
              <a:t>MPLS</a:t>
            </a:r>
          </a:p>
        </p:txBody>
      </p:sp>
      <p:sp>
        <p:nvSpPr>
          <p:cNvPr id="105488" name="Oval 16"/>
          <p:cNvSpPr>
            <a:spLocks noChangeArrowheads="1"/>
          </p:cNvSpPr>
          <p:nvPr/>
        </p:nvSpPr>
        <p:spPr bwMode="auto">
          <a:xfrm>
            <a:off x="2011946" y="2867013"/>
            <a:ext cx="1441938" cy="358775"/>
          </a:xfrm>
          <a:prstGeom prst="ellipse">
            <a:avLst/>
          </a:prstGeom>
          <a:solidFill>
            <a:srgbClr val="C0C0C0"/>
          </a:solidFill>
          <a:ln w="9525">
            <a:solidFill>
              <a:schemeClr val="tx1"/>
            </a:solidFill>
            <a:round/>
            <a:headEnd/>
            <a:tailEnd/>
          </a:ln>
          <a:effectLst/>
        </p:spPr>
        <p:txBody>
          <a:bodyPr wrap="none" anchor="ctr"/>
          <a:lstStyle/>
          <a:p>
            <a:pPr algn="ctr" eaLnBrk="1" hangingPunct="1"/>
            <a:r>
              <a:rPr lang="en-GB" sz="1400">
                <a:latin typeface="Candara" pitchFamily="34" charset="0"/>
              </a:rPr>
              <a:t>Home Networks</a:t>
            </a:r>
          </a:p>
        </p:txBody>
      </p:sp>
      <p:sp>
        <p:nvSpPr>
          <p:cNvPr id="105489" name="Oval 17"/>
          <p:cNvSpPr>
            <a:spLocks noChangeArrowheads="1"/>
          </p:cNvSpPr>
          <p:nvPr/>
        </p:nvSpPr>
        <p:spPr bwMode="auto">
          <a:xfrm>
            <a:off x="3524223" y="2433626"/>
            <a:ext cx="1441938" cy="358775"/>
          </a:xfrm>
          <a:prstGeom prst="ellipse">
            <a:avLst/>
          </a:prstGeom>
          <a:solidFill>
            <a:srgbClr val="C0C0C0"/>
          </a:solidFill>
          <a:ln w="9525">
            <a:solidFill>
              <a:schemeClr val="tx1"/>
            </a:solidFill>
            <a:round/>
            <a:headEnd/>
            <a:tailEnd/>
          </a:ln>
          <a:effectLst/>
        </p:spPr>
        <p:txBody>
          <a:bodyPr wrap="none" anchor="ctr"/>
          <a:lstStyle/>
          <a:p>
            <a:pPr algn="ctr" eaLnBrk="1" hangingPunct="1"/>
            <a:r>
              <a:rPr lang="en-GB" sz="1000">
                <a:latin typeface="Candara" pitchFamily="34" charset="0"/>
              </a:rPr>
              <a:t>Wireless</a:t>
            </a:r>
            <a:br>
              <a:rPr lang="en-GB" sz="1000">
                <a:latin typeface="Candara" pitchFamily="34" charset="0"/>
              </a:rPr>
            </a:br>
            <a:r>
              <a:rPr lang="en-GB" sz="1000">
                <a:latin typeface="Candara" pitchFamily="34" charset="0"/>
              </a:rPr>
              <a:t>Meshing</a:t>
            </a:r>
          </a:p>
        </p:txBody>
      </p:sp>
      <p:sp>
        <p:nvSpPr>
          <p:cNvPr id="105490" name="Oval 18"/>
          <p:cNvSpPr>
            <a:spLocks noChangeArrowheads="1"/>
          </p:cNvSpPr>
          <p:nvPr/>
        </p:nvSpPr>
        <p:spPr bwMode="auto">
          <a:xfrm>
            <a:off x="5540592" y="2290750"/>
            <a:ext cx="1440473" cy="360362"/>
          </a:xfrm>
          <a:prstGeom prst="ellipse">
            <a:avLst/>
          </a:prstGeom>
          <a:solidFill>
            <a:srgbClr val="C0C0C0"/>
          </a:solidFill>
          <a:ln w="9525">
            <a:solidFill>
              <a:schemeClr val="tx1"/>
            </a:solidFill>
            <a:round/>
            <a:headEnd/>
            <a:tailEnd/>
          </a:ln>
          <a:effectLst/>
        </p:spPr>
        <p:txBody>
          <a:bodyPr wrap="none" anchor="ctr"/>
          <a:lstStyle/>
          <a:p>
            <a:pPr algn="ctr" eaLnBrk="1" hangingPunct="1"/>
            <a:r>
              <a:rPr lang="en-GB" sz="1800">
                <a:latin typeface="Candara" pitchFamily="34" charset="0"/>
              </a:rPr>
              <a:t>Ethernet++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54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54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6" grpId="0" animBg="1"/>
      <p:bldP spid="105479"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고구려 벽화">
  <a:themeElements>
    <a:clrScheme name="고구려 벽화">
      <a:dk1>
        <a:sysClr val="windowText" lastClr="000000"/>
      </a:dk1>
      <a:lt1>
        <a:sysClr val="window" lastClr="FFFFFF"/>
      </a:lt1>
      <a:dk2>
        <a:srgbClr val="433021"/>
      </a:dk2>
      <a:lt2>
        <a:srgbClr val="E8D8CA"/>
      </a:lt2>
      <a:accent1>
        <a:srgbClr val="E49458"/>
      </a:accent1>
      <a:accent2>
        <a:srgbClr val="74AD8D"/>
      </a:accent2>
      <a:accent3>
        <a:srgbClr val="D4AC30"/>
      </a:accent3>
      <a:accent4>
        <a:srgbClr val="7BA5BE"/>
      </a:accent4>
      <a:accent5>
        <a:srgbClr val="E4A098"/>
      </a:accent5>
      <a:accent6>
        <a:srgbClr val="70B4B7"/>
      </a:accent6>
      <a:hlink>
        <a:srgbClr val="008685"/>
      </a:hlink>
      <a:folHlink>
        <a:srgbClr val="EA5A23"/>
      </a:folHlink>
    </a:clrScheme>
    <a:fontScheme name="고구려 벽화">
      <a:maj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eorgia"/>
        <a:ea typeface=""/>
        <a:cs typeface=""/>
        <a:font script="Cyrl" typeface="Times New Roman"/>
        <a:font script="Grek" typeface="Times New Roman"/>
        <a:font script="Jpan" typeface="ＭＳ Ｐゴシック"/>
        <a:font script="Hang" typeface="HY견명조"/>
        <a:font script="Hans" typeface="宋体"/>
        <a:font script="Hant" typeface="標楷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고구려 벽화">
      <a:fillStyleLst>
        <a:solidFill>
          <a:schemeClr val="phClr">
            <a:tint val="100000"/>
            <a:shade val="100000"/>
            <a:hueMod val="100000"/>
            <a:satMod val="100000"/>
          </a:schemeClr>
        </a:solidFill>
        <a:gradFill rotWithShape="1">
          <a:gsLst>
            <a:gs pos="18000">
              <a:schemeClr val="phClr">
                <a:tint val="20000"/>
                <a:shade val="100000"/>
                <a:hueMod val="100000"/>
                <a:satMod val="100000"/>
              </a:schemeClr>
            </a:gs>
            <a:gs pos="87000">
              <a:schemeClr val="phClr">
                <a:tint val="100000"/>
                <a:shade val="100000"/>
                <a:hueMod val="100000"/>
                <a:satMod val="100000"/>
              </a:schemeClr>
            </a:gs>
          </a:gsLst>
          <a:lin ang="2700000" scaled="1"/>
        </a:gradFill>
        <a:gradFill rotWithShape="1">
          <a:gsLst>
            <a:gs pos="0">
              <a:schemeClr val="phClr">
                <a:tint val="95000"/>
                <a:shade val="100000"/>
                <a:hueMod val="100000"/>
                <a:satMod val="100000"/>
              </a:schemeClr>
            </a:gs>
            <a:gs pos="100000">
              <a:schemeClr val="phClr">
                <a:tint val="100000"/>
                <a:shade val="95000"/>
                <a:hueMod val="100000"/>
                <a:satMod val="100000"/>
              </a:schemeClr>
            </a:gs>
          </a:gsLst>
          <a:lin ang="0" scaled="1"/>
        </a:gradFill>
      </a:fillStyleLst>
      <a:lnStyleLst>
        <a:ln w="6350" cap="flat" cmpd="sng" algn="ctr">
          <a:solidFill>
            <a:schemeClr val="phClr"/>
          </a:solidFill>
          <a:prstDash val="solid"/>
        </a:ln>
        <a:ln w="15875" cap="flat" cmpd="sng" algn="ctr">
          <a:solidFill>
            <a:schemeClr val="phClr"/>
          </a:solidFill>
          <a:prstDash val="solid"/>
        </a:ln>
        <a:ln w="28575" cap="flat" cmpd="sng" algn="ctr">
          <a:solidFill>
            <a:schemeClr val="phClr"/>
          </a:solidFill>
          <a:prstDash val="solid"/>
        </a:ln>
      </a:lnStyleLst>
      <a:effectStyleLst>
        <a:effectStyle>
          <a:effectLst>
            <a:outerShdw dir="5400000" algn="tl">
              <a:srgbClr val="EBE9ED">
                <a:alpha val="0"/>
              </a:srgbClr>
            </a:outerShdw>
          </a:effectLst>
        </a:effectStyle>
        <a:effectStyle>
          <a:effectLst>
            <a:outerShdw blurRad="12700" dir="5400000" algn="tl">
              <a:srgbClr val="EBE9ED">
                <a:alpha val="27450"/>
              </a:srgbClr>
            </a:outerShdw>
          </a:effectLst>
          <a:scene3d>
            <a:camera prst="orthographicFront" fov="0">
              <a:rot lat="0" lon="0" rev="0"/>
            </a:camera>
            <a:lightRig rig="soft" dir="t">
              <a:rot lat="0" lon="0" rev="19200000"/>
            </a:lightRig>
          </a:scene3d>
          <a:sp3d prstMaterial="matte">
            <a:bevelT h="88900"/>
            <a:contourClr>
              <a:schemeClr val="phClr">
                <a:tint val="100000"/>
                <a:shade val="100000"/>
                <a:hueMod val="100000"/>
                <a:satMod val="100000"/>
              </a:schemeClr>
            </a:contourClr>
          </a:sp3d>
        </a:effectStyle>
        <a:effectStyle>
          <a:effectLst>
            <a:outerShdw blurRad="101600" dist="76200" dir="2700000" algn="bl">
              <a:srgbClr val="000000">
                <a:alpha val="30588"/>
              </a:srgbClr>
            </a:outerShdw>
          </a:effectLst>
          <a:scene3d>
            <a:camera prst="orthographicFront" fov="0">
              <a:rot lat="0" lon="0" rev="0"/>
            </a:camera>
            <a:lightRig rig="chilly" dir="t">
              <a:rot lat="0" lon="0" rev="4200000"/>
            </a:lightRig>
          </a:scene3d>
          <a:sp3d contourW="25400" prstMaterial="matte">
            <a:bevelT h="88900"/>
            <a:contourClr>
              <a:srgbClr val="FFFFFF">
                <a:alpha val="0"/>
              </a:srgbClr>
            </a:contourClr>
          </a:sp3d>
        </a:effectStyle>
      </a:effectStyleLst>
      <a:bgFillStyleLst>
        <a:solidFill>
          <a:schemeClr val="phClr">
            <a:tint val="100000"/>
            <a:shade val="100000"/>
            <a:hueMod val="100000"/>
            <a:satMod val="100000"/>
          </a:schemeClr>
        </a:solidFill>
        <a:gradFill rotWithShape="1">
          <a:gsLst>
            <a:gs pos="0">
              <a:schemeClr val="phClr">
                <a:tint val="95000"/>
                <a:shade val="100000"/>
                <a:hueMod val="100000"/>
                <a:satMod val="100000"/>
              </a:schemeClr>
            </a:gs>
            <a:gs pos="60000">
              <a:schemeClr val="phClr">
                <a:tint val="100000"/>
                <a:shade val="55000"/>
                <a:hueMod val="100000"/>
                <a:satMod val="100000"/>
              </a:schemeClr>
            </a:gs>
          </a:gsLst>
          <a:path path="circle">
            <a:fillToRect l="50000" t="90000" r="50000" b="10000"/>
          </a:path>
        </a:gradFill>
        <a:blipFill>
          <a:blip xmlns:r="http://schemas.openxmlformats.org/officeDocument/2006/relationships" r:embed="rId1">
            <a:duotone>
              <a:schemeClr val="phClr">
                <a:tint val="100000"/>
                <a:shade val="70000"/>
                <a:hueMod val="100000"/>
                <a:satMod val="100000"/>
              </a:schemeClr>
              <a:schemeClr val="phClr">
                <a:tint val="3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Hunting</Template>
  <TotalTime>313</TotalTime>
  <Words>1624</Words>
  <Application>Microsoft Office PowerPoint</Application>
  <PresentationFormat>화면 슬라이드 쇼(4:3)</PresentationFormat>
  <Paragraphs>310</Paragraphs>
  <Slides>33</Slides>
  <Notes>5</Notes>
  <HiddenSlides>0</HiddenSlides>
  <MMClips>0</MMClips>
  <ScaleCrop>false</ScaleCrop>
  <HeadingPairs>
    <vt:vector size="4" baseType="variant">
      <vt:variant>
        <vt:lpstr>테마</vt:lpstr>
      </vt:variant>
      <vt:variant>
        <vt:i4>1</vt:i4>
      </vt:variant>
      <vt:variant>
        <vt:lpstr>슬라이드 제목</vt:lpstr>
      </vt:variant>
      <vt:variant>
        <vt:i4>33</vt:i4>
      </vt:variant>
    </vt:vector>
  </HeadingPairs>
  <TitlesOfParts>
    <vt:vector size="34" baseType="lpstr">
      <vt:lpstr>고구려 벽화</vt:lpstr>
      <vt:lpstr>슬라이드 1</vt:lpstr>
      <vt:lpstr>Overview </vt:lpstr>
      <vt:lpstr>Overview </vt:lpstr>
      <vt:lpstr>Project Structure</vt:lpstr>
      <vt:lpstr>Project Partners</vt:lpstr>
      <vt:lpstr>Trilogy Re-Architecting the Internet</vt:lpstr>
      <vt:lpstr>Trilogy – Re-architecting the Internet</vt:lpstr>
      <vt:lpstr>The Internet: A fragile success</vt:lpstr>
      <vt:lpstr>Trilogy’s Technical Scope</vt:lpstr>
      <vt:lpstr>Design philosophy</vt:lpstr>
      <vt:lpstr>Summary – An Architecture for Change</vt:lpstr>
      <vt:lpstr>Out of scope, for instance…</vt:lpstr>
      <vt:lpstr>Reachability (WP1)</vt:lpstr>
      <vt:lpstr>Resource control (WP2)</vt:lpstr>
      <vt:lpstr>Social &amp; Commercial control (WP3)</vt:lpstr>
      <vt:lpstr>Trilogy interactions</vt:lpstr>
      <vt:lpstr>슬라이드 17</vt:lpstr>
      <vt:lpstr> Architectural Stresses in the Internet  </vt:lpstr>
      <vt:lpstr> Internet Control architecture  </vt:lpstr>
      <vt:lpstr>Trilogy: Towards a New Internet Architecture</vt:lpstr>
      <vt:lpstr> Design Principles  </vt:lpstr>
      <vt:lpstr>Design Principles of Trilogy (1)</vt:lpstr>
      <vt:lpstr>Design Principles of Trilogy (2)</vt:lpstr>
      <vt:lpstr>Design Principles of Trilogy (3)</vt:lpstr>
      <vt:lpstr>Design Principles of Trilogy (4)</vt:lpstr>
      <vt:lpstr>Trilogy: Initial Architecture</vt:lpstr>
      <vt:lpstr>Functional Building Blocks</vt:lpstr>
      <vt:lpstr>Functional Building Blocks</vt:lpstr>
      <vt:lpstr>Functional Building Blocks</vt:lpstr>
      <vt:lpstr>Functional Building Blocks</vt:lpstr>
      <vt:lpstr> Technical Analysis  </vt:lpstr>
      <vt:lpstr> Technical Analysis  </vt:lpstr>
      <vt:lpstr> Technical Analysis  </vt:lpstr>
    </vt:vector>
  </TitlesOfParts>
  <Company>R&amp;D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Microsoft Corporation</dc:creator>
  <cp:lastModifiedBy>고석주</cp:lastModifiedBy>
  <cp:revision>42</cp:revision>
  <dcterms:created xsi:type="dcterms:W3CDTF">2006-10-05T04:04:58Z</dcterms:created>
  <dcterms:modified xsi:type="dcterms:W3CDTF">2009-07-06T06:22:30Z</dcterms:modified>
</cp:coreProperties>
</file>