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8"/>
  </p:notesMasterIdLst>
  <p:sldIdLst>
    <p:sldId id="261" r:id="rId2"/>
    <p:sldId id="278" r:id="rId3"/>
    <p:sldId id="295" r:id="rId4"/>
    <p:sldId id="296" r:id="rId5"/>
    <p:sldId id="297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91" r:id="rId17"/>
    <p:sldId id="293" r:id="rId18"/>
    <p:sldId id="263" r:id="rId19"/>
    <p:sldId id="262" r:id="rId20"/>
    <p:sldId id="264" r:id="rId21"/>
    <p:sldId id="265" r:id="rId22"/>
    <p:sldId id="266" r:id="rId23"/>
    <p:sldId id="271" r:id="rId24"/>
    <p:sldId id="275" r:id="rId25"/>
    <p:sldId id="322" r:id="rId26"/>
    <p:sldId id="298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311" r:id="rId40"/>
    <p:sldId id="312" r:id="rId41"/>
    <p:sldId id="313" r:id="rId42"/>
    <p:sldId id="314" r:id="rId43"/>
    <p:sldId id="315" r:id="rId44"/>
    <p:sldId id="316" r:id="rId45"/>
    <p:sldId id="317" r:id="rId46"/>
    <p:sldId id="318" r:id="rId47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438" autoAdjust="0"/>
  </p:normalViewPr>
  <p:slideViewPr>
    <p:cSldViewPr>
      <p:cViewPr varScale="1">
        <p:scale>
          <a:sx n="103" d="100"/>
          <a:sy n="103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ko-KR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B004BA-B53B-4F70-BAF8-DF0F7AFC09A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80077B-A737-4AC5-A602-0DC5BF1D5F0B}" type="slidenum">
              <a:rPr lang="en-US" altLang="ko-KR"/>
              <a:pPr/>
              <a:t>20</a:t>
            </a:fld>
            <a:endParaRPr lang="en-US" altLang="ko-KR"/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945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CFF014-DAE7-4BAE-9819-9FAC59CD3332}" type="slidenum">
              <a:rPr lang="en-US" altLang="ko-KR"/>
              <a:pPr/>
              <a:t>21</a:t>
            </a:fld>
            <a:endParaRPr lang="en-US" altLang="ko-KR"/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50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A1AE2A-B425-46FC-96EF-91E1EB69E3FA}" type="slidenum">
              <a:rPr lang="en-US" altLang="ko-KR"/>
              <a:pPr/>
              <a:t>22</a:t>
            </a:fld>
            <a:endParaRPr lang="en-US" altLang="ko-KR"/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355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137AC3-0059-4548-88AE-BAB89D25BC0A}" type="slidenum">
              <a:rPr lang="en-US" altLang="ko-KR"/>
              <a:pPr/>
              <a:t>23</a:t>
            </a:fld>
            <a:endParaRPr lang="en-US" altLang="ko-KR"/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79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1FB204-91CD-4443-9432-32946A20ACCD}" type="slidenum">
              <a:rPr lang="en-US" altLang="ko-KR"/>
              <a:pPr/>
              <a:t>24</a:t>
            </a:fld>
            <a:endParaRPr lang="en-US" altLang="ko-KR"/>
          </a:p>
        </p:txBody>
      </p:sp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1987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6FF542-3F53-4596-92CF-8A7A8F615D62}" type="slidenum">
              <a:rPr lang="en-US" altLang="ko-KR"/>
              <a:pPr/>
              <a:t>25</a:t>
            </a:fld>
            <a:endParaRPr lang="en-US" altLang="ko-KR"/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969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andara" pitchFamily="34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Candara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ndara" pitchFamily="34" charset="0"/>
              </a:defRPr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ndara" pitchFamily="34" charset="0"/>
              </a:defRPr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fontAlgn="base" latinLnBrk="1">
              <a:spcBef>
                <a:spcPct val="0"/>
              </a:spcBef>
              <a:spcAft>
                <a:spcPct val="0"/>
              </a:spcAft>
              <a:defRPr kumimoji="0" lang="en-US" altLang="ko-KR" sz="1400" b="1" kern="1200" smtClean="0">
                <a:solidFill>
                  <a:schemeClr val="tx1"/>
                </a:solidFill>
                <a:latin typeface="Candara" pitchFamily="34" charset="0"/>
                <a:ea typeface="굴림" pitchFamily="50" charset="-127"/>
                <a:cs typeface="+mn-cs"/>
              </a:defRPr>
            </a:lvl1pPr>
          </a:lstStyle>
          <a:p>
            <a:fld id="{22AE7FDB-9971-45C6-ACA0-018EB1ECC588}" type="slidenum">
              <a:rPr lang="en-US" altLang="ko-KR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FECBC3-210B-41C1-814B-FB4C251E668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9C9BE4-DB8E-4857-A159-31694560D8B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Candara" pitchFamily="34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Candara" pitchFamily="34" charset="0"/>
              </a:defRPr>
            </a:lvl1pPr>
            <a:lvl2pPr>
              <a:defRPr sz="2400">
                <a:latin typeface="Candara" pitchFamily="34" charset="0"/>
              </a:defRPr>
            </a:lvl2pPr>
            <a:lvl3pPr>
              <a:defRPr sz="2400">
                <a:latin typeface="Candara" pitchFamily="34" charset="0"/>
              </a:defRPr>
            </a:lvl3pPr>
            <a:lvl4pPr>
              <a:defRPr sz="2400">
                <a:latin typeface="Candara" pitchFamily="34" charset="0"/>
              </a:defRPr>
            </a:lvl4pPr>
            <a:lvl5pPr>
              <a:defRPr sz="2400">
                <a:latin typeface="Candara" pitchFamily="34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ndara" pitchFamily="34" charset="0"/>
              </a:defRPr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ndara" pitchFamily="34" charset="0"/>
              </a:defRPr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Candara" pitchFamily="34" charset="0"/>
              </a:defRPr>
            </a:lvl1pPr>
          </a:lstStyle>
          <a:p>
            <a:fld id="{8DF24CD3-3C45-4BB2-BA06-958EAB376DC7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F910B-DEFF-4E19-B164-4607DDB69B6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650CF-08DD-49B6-B5D4-5637C4E15C4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CCE37-20F5-4102-A74F-B4A7203D5E7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743B6-22E7-49BA-BCB5-1BC09A803E4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ABFD8-0F74-4D1A-AD2C-8B17C14A275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B2A86-0785-4593-A2C5-E0483984349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0D43E-7F47-4357-A328-BE4784739E8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E1114124-B24B-417F-AC4B-876C3E7836A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4ward-project.e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>
                <a:latin typeface="Candara" pitchFamily="34" charset="0"/>
              </a:rPr>
              <a:t>4WARD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err="1" smtClean="0">
                <a:latin typeface="Candara" pitchFamily="34" charset="0"/>
              </a:rPr>
              <a:t>Seok</a:t>
            </a:r>
            <a:r>
              <a:rPr lang="en-US" altLang="ko-KR" dirty="0" smtClean="0">
                <a:latin typeface="Candara" pitchFamily="34" charset="0"/>
              </a:rPr>
              <a:t> J. </a:t>
            </a:r>
            <a:r>
              <a:rPr lang="en-US" altLang="ko-KR" dirty="0" err="1" smtClean="0">
                <a:latin typeface="Candara" pitchFamily="34" charset="0"/>
              </a:rPr>
              <a:t>Koh</a:t>
            </a:r>
            <a:endParaRPr lang="en-US" altLang="ko-KR" dirty="0" smtClean="0">
              <a:latin typeface="Candara" pitchFamily="34" charset="0"/>
            </a:endParaRPr>
          </a:p>
          <a:p>
            <a:r>
              <a:rPr lang="en-US" altLang="ko-KR" dirty="0" smtClean="0">
                <a:latin typeface="Candara" pitchFamily="34" charset="0"/>
              </a:rPr>
              <a:t>sjkoh@knu.a.ckr</a:t>
            </a:r>
            <a:endParaRPr lang="ko-KR" altLang="ko-KR" dirty="0">
              <a:latin typeface="Candara" pitchFamily="34" charset="0"/>
            </a:endParaRPr>
          </a:p>
        </p:txBody>
      </p:sp>
      <p:pic>
        <p:nvPicPr>
          <p:cNvPr id="11270" name="Picture 6" descr="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574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latin typeface="Candara" pitchFamily="34" charset="0"/>
              </a:rPr>
              <a:t>WP3 - Network </a:t>
            </a:r>
            <a:r>
              <a:rPr lang="en-US" sz="3600" b="1" dirty="0" err="1" smtClean="0">
                <a:latin typeface="Candara" pitchFamily="34" charset="0"/>
              </a:rPr>
              <a:t>Virtualisation</a:t>
            </a:r>
            <a:r>
              <a:rPr lang="en-US" sz="3600" b="1" dirty="0" smtClean="0">
                <a:latin typeface="Candara" pitchFamily="34" charset="0"/>
              </a:rPr>
              <a:t> (</a:t>
            </a:r>
            <a:r>
              <a:rPr lang="en-US" sz="3600" b="1" dirty="0" err="1" smtClean="0">
                <a:latin typeface="Candara" pitchFamily="34" charset="0"/>
              </a:rPr>
              <a:t>Vnet</a:t>
            </a:r>
            <a:r>
              <a:rPr lang="en-US" sz="3600" b="1" dirty="0" smtClean="0">
                <a:latin typeface="Candara" pitchFamily="34" charset="0"/>
              </a:rPr>
              <a:t>)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Candara" pitchFamily="34" charset="0"/>
              </a:rPr>
              <a:t>The goal of </a:t>
            </a:r>
            <a:r>
              <a:rPr lang="en-US" sz="2400" dirty="0" err="1" smtClean="0">
                <a:latin typeface="Candara" pitchFamily="34" charset="0"/>
              </a:rPr>
              <a:t>VNet</a:t>
            </a:r>
            <a:r>
              <a:rPr lang="en-US" sz="2400" dirty="0" smtClean="0">
                <a:latin typeface="Candara" pitchFamily="34" charset="0"/>
              </a:rPr>
              <a:t> is to develop a systematic and general approach to network </a:t>
            </a:r>
            <a:r>
              <a:rPr lang="en-US" sz="2400" dirty="0" err="1" smtClean="0">
                <a:latin typeface="Candara" pitchFamily="34" charset="0"/>
              </a:rPr>
              <a:t>virtualisation</a:t>
            </a:r>
            <a:r>
              <a:rPr lang="en-US" sz="2400" dirty="0" smtClean="0">
                <a:latin typeface="Candara" pitchFamily="34" charset="0"/>
              </a:rPr>
              <a:t>. </a:t>
            </a:r>
          </a:p>
          <a:p>
            <a:r>
              <a:rPr lang="en-US" sz="2400" dirty="0" smtClean="0">
                <a:latin typeface="Candara" pitchFamily="34" charset="0"/>
              </a:rPr>
              <a:t>The problem space is divided into three main areas:</a:t>
            </a:r>
          </a:p>
          <a:p>
            <a:pPr lvl="1"/>
            <a:r>
              <a:rPr lang="en-US" sz="2400" dirty="0" smtClean="0">
                <a:latin typeface="Candara" pitchFamily="34" charset="0"/>
              </a:rPr>
              <a:t>1) </a:t>
            </a:r>
            <a:r>
              <a:rPr lang="en-US" sz="2400" dirty="0" err="1" smtClean="0">
                <a:latin typeface="Candara" pitchFamily="34" charset="0"/>
              </a:rPr>
              <a:t>Virtualisation</a:t>
            </a:r>
            <a:r>
              <a:rPr lang="en-US" sz="2400" dirty="0" smtClean="0">
                <a:latin typeface="Candara" pitchFamily="34" charset="0"/>
              </a:rPr>
              <a:t> of Network Resources</a:t>
            </a:r>
          </a:p>
          <a:p>
            <a:pPr lvl="1"/>
            <a:r>
              <a:rPr lang="en-US" sz="2400" dirty="0" smtClean="0">
                <a:latin typeface="Candara" pitchFamily="34" charset="0"/>
              </a:rPr>
              <a:t>2) Provisioning of Virtual Networks</a:t>
            </a:r>
          </a:p>
          <a:p>
            <a:pPr lvl="1"/>
            <a:r>
              <a:rPr lang="en-US" sz="2400" dirty="0" smtClean="0">
                <a:latin typeface="Candara" pitchFamily="34" charset="0"/>
              </a:rPr>
              <a:t>3) </a:t>
            </a:r>
            <a:r>
              <a:rPr lang="en-US" sz="2400" dirty="0" err="1" smtClean="0">
                <a:latin typeface="Candara" pitchFamily="34" charset="0"/>
              </a:rPr>
              <a:t>Virtualisation</a:t>
            </a:r>
            <a:r>
              <a:rPr lang="en-US" sz="2400" dirty="0" smtClean="0">
                <a:latin typeface="Candara" pitchFamily="34" charset="0"/>
              </a:rPr>
              <a:t> Management	</a:t>
            </a:r>
            <a:endParaRPr lang="ko-KR" altLang="en-US" sz="24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10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latin typeface="Candara" pitchFamily="34" charset="0"/>
              </a:rPr>
              <a:t>WP3 - Network </a:t>
            </a:r>
            <a:r>
              <a:rPr lang="en-US" sz="3600" b="1" dirty="0" err="1" smtClean="0">
                <a:latin typeface="Candara" pitchFamily="34" charset="0"/>
              </a:rPr>
              <a:t>Virtualisation</a:t>
            </a:r>
            <a:r>
              <a:rPr lang="en-US" sz="3600" b="1" dirty="0" smtClean="0">
                <a:latin typeface="Candara" pitchFamily="34" charset="0"/>
              </a:rPr>
              <a:t> (</a:t>
            </a:r>
            <a:r>
              <a:rPr lang="en-US" sz="3600" b="1" dirty="0" err="1" smtClean="0">
                <a:latin typeface="Candara" pitchFamily="34" charset="0"/>
              </a:rPr>
              <a:t>Vnet</a:t>
            </a:r>
            <a:r>
              <a:rPr lang="en-US" sz="3600" b="1" dirty="0" smtClean="0">
                <a:latin typeface="Candara" pitchFamily="34" charset="0"/>
              </a:rPr>
              <a:t>)</a:t>
            </a:r>
            <a:endParaRPr lang="ko-KR" altLang="en-US" sz="3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92330" y="1600200"/>
            <a:ext cx="615933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11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latin typeface="Candara" pitchFamily="34" charset="0"/>
              </a:rPr>
              <a:t>WP4 - In-Network Management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atinLnBrk="0"/>
            <a:r>
              <a:rPr lang="en-US" sz="2000" b="1" i="1" dirty="0" smtClean="0">
                <a:latin typeface="Candara" pitchFamily="34" charset="0"/>
              </a:rPr>
              <a:t>In-Network Management</a:t>
            </a:r>
            <a:r>
              <a:rPr lang="en-US" sz="2000" dirty="0" smtClean="0">
                <a:latin typeface="Candara" pitchFamily="34" charset="0"/>
              </a:rPr>
              <a:t> is a novel paradigm to manage networks in the Future Internet. </a:t>
            </a:r>
          </a:p>
          <a:p>
            <a:pPr lvl="1" latinLnBrk="0"/>
            <a:r>
              <a:rPr lang="en-US" sz="2000" b="1" dirty="0" smtClean="0">
                <a:latin typeface="Candara" pitchFamily="34" charset="0"/>
              </a:rPr>
              <a:t>Traditional networks</a:t>
            </a:r>
          </a:p>
          <a:p>
            <a:pPr lvl="2" latinLnBrk="0"/>
            <a:r>
              <a:rPr lang="en-US" sz="2000" b="1" dirty="0" smtClean="0">
                <a:latin typeface="Candara" pitchFamily="34" charset="0"/>
              </a:rPr>
              <a:t>management as external processes</a:t>
            </a:r>
            <a:endParaRPr lang="ko-KR" altLang="en-US" sz="2000" dirty="0" smtClean="0">
              <a:latin typeface="Candara" pitchFamily="34" charset="0"/>
            </a:endParaRPr>
          </a:p>
          <a:p>
            <a:pPr lvl="1" latinLnBrk="0"/>
            <a:r>
              <a:rPr lang="en-US" sz="2000" b="1" dirty="0" smtClean="0">
                <a:latin typeface="Candara" pitchFamily="34" charset="0"/>
              </a:rPr>
              <a:t>A new Management Paradigm</a:t>
            </a:r>
          </a:p>
          <a:p>
            <a:pPr lvl="2" latinLnBrk="0"/>
            <a:r>
              <a:rPr lang="en-US" sz="2000" dirty="0" smtClean="0">
                <a:latin typeface="Candara" pitchFamily="34" charset="0"/>
              </a:rPr>
              <a:t>management functions come as </a:t>
            </a:r>
            <a:r>
              <a:rPr lang="en-US" sz="2000" b="1" dirty="0" smtClean="0">
                <a:latin typeface="Candara" pitchFamily="34" charset="0"/>
              </a:rPr>
              <a:t>embedded capabilities</a:t>
            </a:r>
            <a:r>
              <a:rPr lang="en-US" sz="2000" dirty="0" smtClean="0">
                <a:latin typeface="Candara" pitchFamily="34" charset="0"/>
              </a:rPr>
              <a:t> of the devices.</a:t>
            </a:r>
          </a:p>
          <a:p>
            <a:pPr latinLnBrk="0"/>
            <a:r>
              <a:rPr lang="en-US" sz="2000" dirty="0" smtClean="0">
                <a:latin typeface="Candara" pitchFamily="34" charset="0"/>
              </a:rPr>
              <a:t>It will be based on a lean architecture to operate new services in the Future Internet. </a:t>
            </a:r>
          </a:p>
          <a:p>
            <a:pPr latinLnBrk="0"/>
            <a:r>
              <a:rPr lang="en-US" sz="2000" b="1" dirty="0" smtClean="0">
                <a:latin typeface="Candara" pitchFamily="34" charset="0"/>
              </a:rPr>
              <a:t>Discovery</a:t>
            </a:r>
            <a:r>
              <a:rPr lang="en-US" sz="2000" dirty="0" smtClean="0">
                <a:latin typeface="Candara" pitchFamily="34" charset="0"/>
              </a:rPr>
              <a:t> of network capabilities and </a:t>
            </a:r>
            <a:r>
              <a:rPr lang="en-US" sz="2000" b="1" dirty="0" smtClean="0">
                <a:latin typeface="Candara" pitchFamily="34" charset="0"/>
              </a:rPr>
              <a:t>adaptation</a:t>
            </a:r>
            <a:r>
              <a:rPr lang="en-US" sz="2000" dirty="0" smtClean="0">
                <a:latin typeface="Candara" pitchFamily="34" charset="0"/>
              </a:rPr>
              <a:t> of management operation to current working conditions are key elements in the novel management paradigm.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12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 pitchFamily="34" charset="0"/>
              </a:rPr>
              <a:t>WP4 - In-Network Management</a:t>
            </a:r>
            <a:endParaRPr lang="ko-KR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8404" y="2072705"/>
            <a:ext cx="3476191" cy="358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91309" y="2201276"/>
            <a:ext cx="3552381" cy="332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8DF24CD3-3C45-4BB2-BA06-958EAB376DC7}" type="slidenum">
              <a:rPr lang="en-US" altLang="ko-KR" b="1" smtClean="0">
                <a:latin typeface="Candara" pitchFamily="34" charset="0"/>
              </a:rPr>
              <a:pPr/>
              <a:t>13</a:t>
            </a:fld>
            <a:endParaRPr lang="en-US" altLang="ko-KR" b="1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andara" pitchFamily="34" charset="0"/>
              </a:rPr>
              <a:t>WP5 - A New Path Abstraction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atinLnBrk="0"/>
            <a:r>
              <a:rPr lang="en-US" sz="2000" dirty="0" smtClean="0">
                <a:latin typeface="Candara" pitchFamily="34" charset="0"/>
              </a:rPr>
              <a:t>The main objective is to develop an approach and the necessary mechanisms for </a:t>
            </a:r>
            <a:r>
              <a:rPr lang="en-US" sz="2000" u="sng" dirty="0" smtClean="0">
                <a:latin typeface="Candara" pitchFamily="34" charset="0"/>
              </a:rPr>
              <a:t>a generic path abstraction that can incorporate recent advances on techniques to enhance the efficiency of data transport, including use of multiple routes</a:t>
            </a:r>
            <a:r>
              <a:rPr lang="en-US" sz="2000" dirty="0" smtClean="0">
                <a:latin typeface="Candara" pitchFamily="34" charset="0"/>
              </a:rPr>
              <a:t>, exploiting the benefit of network coding, or </a:t>
            </a:r>
            <a:r>
              <a:rPr lang="en-US" sz="2000" dirty="0" err="1" smtClean="0">
                <a:latin typeface="Candara" pitchFamily="34" charset="0"/>
              </a:rPr>
              <a:t>realising</a:t>
            </a:r>
            <a:r>
              <a:rPr lang="en-US" sz="2000" dirty="0" smtClean="0">
                <a:latin typeface="Candara" pitchFamily="34" charset="0"/>
              </a:rPr>
              <a:t> diversity gains in a wireless network by cooperative coding. </a:t>
            </a:r>
          </a:p>
          <a:p>
            <a:pPr latinLnBrk="0"/>
            <a:r>
              <a:rPr lang="en-US" sz="2000" dirty="0" smtClean="0">
                <a:latin typeface="Candara" pitchFamily="34" charset="0"/>
              </a:rPr>
              <a:t>The generic path abstraction is also intended to provide an easy-to-use and efficient operation for both user and network, adapting transport procedures to the capabilities of the underlying network.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14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Candara" pitchFamily="34" charset="0"/>
              </a:rPr>
              <a:t>WP6 - Networking of Information (</a:t>
            </a:r>
            <a:r>
              <a:rPr lang="en-US" sz="3200" b="1" dirty="0" err="1" smtClean="0">
                <a:latin typeface="Candara" pitchFamily="34" charset="0"/>
              </a:rPr>
              <a:t>NetInf</a:t>
            </a:r>
            <a:r>
              <a:rPr lang="en-US" sz="3200" b="1" dirty="0" smtClean="0">
                <a:latin typeface="Candara" pitchFamily="34" charset="0"/>
              </a:rPr>
              <a:t>)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atinLnBrk="0"/>
            <a:r>
              <a:rPr lang="en-US" sz="2000" dirty="0" smtClean="0">
                <a:latin typeface="Candara" pitchFamily="34" charset="0"/>
              </a:rPr>
              <a:t>4WARD extends the networking of information concept beyond “traditional” information objects (e.g., web pages, music/movie files, streaming media) to conversational services like telephony, and store-and-forward services like email. </a:t>
            </a:r>
          </a:p>
          <a:p>
            <a:pPr latinLnBrk="0"/>
            <a:r>
              <a:rPr lang="en-US" sz="2000" dirty="0" smtClean="0">
                <a:latin typeface="Candara" pitchFamily="34" charset="0"/>
              </a:rPr>
              <a:t>Special attention will be paid to how this affects wireless communication and to how services can be made to work in an environment with a heterogeneous and disruptive communication infrastructure.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15</a:t>
            </a:fld>
            <a:endParaRPr lang="en-US" altLang="ko-K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4267200"/>
            <a:ext cx="4267200" cy="225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Candara" pitchFamily="34" charset="0"/>
              </a:rPr>
              <a:t>Relationship among WPs</a:t>
            </a:r>
            <a:endParaRPr lang="ko-KR" altLang="en-US" dirty="0">
              <a:latin typeface="Candar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 smtClean="0">
                <a:latin typeface="Candara" pitchFamily="34" charset="0"/>
              </a:rPr>
              <a:t>WP2 - New Architecture Principles and Concepts (</a:t>
            </a:r>
            <a:r>
              <a:rPr lang="en-US" sz="2000" b="1" dirty="0" err="1" smtClean="0">
                <a:latin typeface="Candara" pitchFamily="34" charset="0"/>
              </a:rPr>
              <a:t>NewAPC</a:t>
            </a:r>
            <a:r>
              <a:rPr lang="en-US" sz="2000" b="1" dirty="0" smtClean="0">
                <a:latin typeface="Candara" pitchFamily="34" charset="0"/>
              </a:rPr>
              <a:t>)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meta-architecture: a framework set of architectural principles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Goal: </a:t>
            </a:r>
          </a:p>
          <a:p>
            <a:pPr lvl="2"/>
            <a:r>
              <a:rPr lang="en-US" altLang="ko-KR" sz="2000" dirty="0" smtClean="0">
                <a:latin typeface="Candara" pitchFamily="34" charset="0"/>
              </a:rPr>
              <a:t>co-existence of multiple architectures,</a:t>
            </a:r>
          </a:p>
          <a:p>
            <a:pPr lvl="2"/>
            <a:r>
              <a:rPr lang="en-US" altLang="ko-KR" sz="2000" dirty="0" smtClean="0">
                <a:latin typeface="Candara" pitchFamily="34" charset="0"/>
              </a:rPr>
              <a:t>isolated from each other, but interoperable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From Macro View (Stratum) to Micro View (</a:t>
            </a:r>
            <a:r>
              <a:rPr lang="en-US" altLang="ko-KR" sz="2000" dirty="0" err="1" smtClean="0">
                <a:latin typeface="Candara" pitchFamily="34" charset="0"/>
              </a:rPr>
              <a:t>NetLets</a:t>
            </a:r>
            <a:r>
              <a:rPr lang="en-US" altLang="ko-KR" sz="2000" dirty="0" smtClean="0">
                <a:latin typeface="Candara" pitchFamily="34" charset="0"/>
              </a:rPr>
              <a:t>)</a:t>
            </a:r>
          </a:p>
          <a:p>
            <a:pPr lvl="1"/>
            <a:endParaRPr lang="en-US" sz="2000" b="1" dirty="0" smtClean="0">
              <a:latin typeface="Candara" pitchFamily="34" charset="0"/>
            </a:endParaRPr>
          </a:p>
          <a:p>
            <a:endParaRPr lang="ko-KR" altLang="en-US" sz="20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16</a:t>
            </a:fld>
            <a:endParaRPr lang="en-US" altLang="ko-K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4038600"/>
            <a:ext cx="3733800" cy="201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962400"/>
            <a:ext cx="346233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Candara" pitchFamily="34" charset="0"/>
              </a:rPr>
              <a:t>Relationship among WPs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3352800"/>
          </a:xfrm>
        </p:spPr>
        <p:txBody>
          <a:bodyPr/>
          <a:lstStyle/>
          <a:p>
            <a:pPr latinLnBrk="0"/>
            <a:r>
              <a:rPr lang="en-US" sz="2400" b="1" dirty="0" smtClean="0">
                <a:latin typeface="Candara" pitchFamily="34" charset="0"/>
              </a:rPr>
              <a:t>WP3 - Network </a:t>
            </a:r>
            <a:r>
              <a:rPr lang="en-US" sz="2400" b="1" dirty="0" err="1" smtClean="0">
                <a:latin typeface="Candara" pitchFamily="34" charset="0"/>
              </a:rPr>
              <a:t>Virtualisation</a:t>
            </a:r>
            <a:r>
              <a:rPr lang="en-US" sz="2400" b="1" dirty="0" smtClean="0">
                <a:latin typeface="Candara" pitchFamily="34" charset="0"/>
              </a:rPr>
              <a:t> (</a:t>
            </a:r>
            <a:r>
              <a:rPr lang="en-US" sz="2400" b="1" dirty="0" err="1" smtClean="0">
                <a:latin typeface="Candara" pitchFamily="34" charset="0"/>
              </a:rPr>
              <a:t>VNet</a:t>
            </a:r>
            <a:r>
              <a:rPr lang="en-US" sz="2400" b="1" dirty="0" smtClean="0">
                <a:latin typeface="Candara" pitchFamily="34" charset="0"/>
              </a:rPr>
              <a:t>)</a:t>
            </a:r>
          </a:p>
          <a:p>
            <a:pPr latinLnBrk="0"/>
            <a:r>
              <a:rPr lang="en-US" sz="2400" b="1" dirty="0" smtClean="0">
                <a:latin typeface="Candara" pitchFamily="34" charset="0"/>
              </a:rPr>
              <a:t>WP4 - In-Network Management</a:t>
            </a:r>
          </a:p>
          <a:p>
            <a:pPr latinLnBrk="0"/>
            <a:r>
              <a:rPr lang="en-US" sz="2400" b="1" dirty="0" smtClean="0">
                <a:latin typeface="Candara" pitchFamily="34" charset="0"/>
              </a:rPr>
              <a:t>WP5 - A New Path Abstraction</a:t>
            </a:r>
          </a:p>
          <a:p>
            <a:pPr latinLnBrk="0"/>
            <a:r>
              <a:rPr lang="en-US" sz="2400" b="1" dirty="0" smtClean="0">
                <a:latin typeface="Candara" pitchFamily="34" charset="0"/>
              </a:rPr>
              <a:t>WP6 - Networking of Information (</a:t>
            </a:r>
            <a:r>
              <a:rPr lang="en-US" sz="2400" b="1" dirty="0" err="1" smtClean="0">
                <a:latin typeface="Candara" pitchFamily="34" charset="0"/>
              </a:rPr>
              <a:t>NetInf</a:t>
            </a:r>
            <a:r>
              <a:rPr lang="en-US" sz="2400" b="1" dirty="0" smtClean="0">
                <a:latin typeface="Candara" pitchFamily="34" charset="0"/>
              </a:rPr>
              <a:t>)</a:t>
            </a:r>
            <a:endParaRPr lang="ko-KR" altLang="en-US" sz="2400" b="1" dirty="0" smtClean="0">
              <a:latin typeface="Candara" pitchFamily="34" charset="0"/>
            </a:endParaRPr>
          </a:p>
          <a:p>
            <a:endParaRPr lang="ko-KR" altLang="en-US" sz="24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17</a:t>
            </a:fld>
            <a:endParaRPr lang="en-US" altLang="ko-K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614571"/>
            <a:ext cx="4038600" cy="4497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685800" y="1752600"/>
            <a:ext cx="7772400" cy="1470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/>
            <a:r>
              <a:rPr lang="de-DE" sz="4400" b="1" dirty="0">
                <a:solidFill>
                  <a:schemeClr val="tx2"/>
                </a:solidFill>
                <a:latin typeface="Candara" pitchFamily="34" charset="0"/>
              </a:rPr>
              <a:t>4WARD </a:t>
            </a:r>
            <a:endParaRPr lang="de-DE" sz="4400" b="1" dirty="0" smtClean="0">
              <a:solidFill>
                <a:schemeClr val="tx2"/>
              </a:solidFill>
              <a:latin typeface="Candara" pitchFamily="34" charset="0"/>
            </a:endParaRPr>
          </a:p>
          <a:p>
            <a:pPr algn="ctr"/>
            <a:r>
              <a:rPr lang="de-DE" sz="4400" b="1" dirty="0" smtClean="0">
                <a:solidFill>
                  <a:schemeClr val="tx2"/>
                </a:solidFill>
                <a:latin typeface="Candara" pitchFamily="34" charset="0"/>
              </a:rPr>
              <a:t>Networking of Information</a:t>
            </a:r>
            <a:endParaRPr lang="en-US" sz="4400" b="1" dirty="0">
              <a:solidFill>
                <a:schemeClr val="tx2"/>
              </a:solidFill>
              <a:latin typeface="Candara" pitchFamily="34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524000" y="3810000"/>
            <a:ext cx="6400800" cy="1752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42900" algn="ctr">
              <a:spcBef>
                <a:spcPct val="20000"/>
              </a:spcBef>
            </a:pPr>
            <a:r>
              <a:rPr lang="de-DE" sz="3200" dirty="0" smtClean="0">
                <a:latin typeface="Candara" pitchFamily="34" charset="0"/>
              </a:rPr>
              <a:t>WP6</a:t>
            </a:r>
            <a:endParaRPr lang="en-US" sz="32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50DABFD8-0F74-4D1A-AD2C-8B17C14A2755}" type="slidenum">
              <a:rPr lang="en-US" altLang="ko-KR" b="1" smtClean="0">
                <a:latin typeface="Candara" pitchFamily="34" charset="0"/>
              </a:rPr>
              <a:pPr/>
              <a:t>18</a:t>
            </a:fld>
            <a:endParaRPr lang="en-US" altLang="ko-KR" b="1">
              <a:latin typeface="Candara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990600" y="76200"/>
            <a:ext cx="7551738" cy="1235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defTabSz="4572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 sz="4400" dirty="0">
                <a:solidFill>
                  <a:schemeClr val="tx2"/>
                </a:solidFill>
                <a:latin typeface="Candara" pitchFamily="34" charset="0"/>
              </a:rPr>
              <a:t>Networking of Information</a:t>
            </a: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8350" y="3603625"/>
            <a:ext cx="1079500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1812" y="3890963"/>
            <a:ext cx="644525" cy="569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13320" name="Group 8"/>
          <p:cNvGrpSpPr>
            <a:grpSpLocks/>
          </p:cNvGrpSpPr>
          <p:nvPr/>
        </p:nvGrpSpPr>
        <p:grpSpPr bwMode="auto">
          <a:xfrm>
            <a:off x="304800" y="2667000"/>
            <a:ext cx="2290763" cy="2486025"/>
            <a:chOff x="0" y="2432"/>
            <a:chExt cx="1587" cy="1566"/>
          </a:xfrm>
        </p:grpSpPr>
        <p:pic>
          <p:nvPicPr>
            <p:cNvPr id="13321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1" y="3345"/>
              <a:ext cx="214" cy="2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3322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04" y="3326"/>
              <a:ext cx="214" cy="2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cxnSp>
          <p:nvCxnSpPr>
            <p:cNvPr id="13323" name="AutoShape 11"/>
            <p:cNvCxnSpPr>
              <a:cxnSpLocks noChangeShapeType="1"/>
              <a:endCxn id="0" idx="2"/>
            </p:cNvCxnSpPr>
            <p:nvPr/>
          </p:nvCxnSpPr>
          <p:spPr bwMode="auto">
            <a:xfrm flipV="1">
              <a:off x="432" y="3598"/>
              <a:ext cx="266" cy="182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3324" name="AutoShape 12"/>
            <p:cNvCxnSpPr>
              <a:cxnSpLocks noChangeShapeType="1"/>
              <a:stCxn id="0" idx="1"/>
            </p:cNvCxnSpPr>
            <p:nvPr/>
          </p:nvCxnSpPr>
          <p:spPr bwMode="auto">
            <a:xfrm flipH="1" flipV="1">
              <a:off x="373" y="3240"/>
              <a:ext cx="218" cy="231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3325" name="AutoShape 13"/>
            <p:cNvCxnSpPr>
              <a:cxnSpLocks noChangeShapeType="1"/>
              <a:endCxn id="0" idx="0"/>
            </p:cNvCxnSpPr>
            <p:nvPr/>
          </p:nvCxnSpPr>
          <p:spPr bwMode="auto">
            <a:xfrm>
              <a:off x="657" y="3128"/>
              <a:ext cx="41" cy="217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3326" name="AutoShape 14"/>
            <p:cNvCxnSpPr>
              <a:cxnSpLocks noChangeShapeType="1"/>
              <a:endCxn id="0" idx="1"/>
            </p:cNvCxnSpPr>
            <p:nvPr/>
          </p:nvCxnSpPr>
          <p:spPr bwMode="auto">
            <a:xfrm flipV="1">
              <a:off x="249" y="3471"/>
              <a:ext cx="342" cy="154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3327" name="AutoShape 15"/>
            <p:cNvCxnSpPr>
              <a:cxnSpLocks noChangeShapeType="1"/>
              <a:endCxn id="0" idx="2"/>
            </p:cNvCxnSpPr>
            <p:nvPr/>
          </p:nvCxnSpPr>
          <p:spPr bwMode="auto">
            <a:xfrm flipH="1" flipV="1">
              <a:off x="698" y="3598"/>
              <a:ext cx="50" cy="256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3328" name="AutoShape 16"/>
            <p:cNvCxnSpPr>
              <a:cxnSpLocks noChangeShapeType="1"/>
              <a:stCxn id="0" idx="3"/>
              <a:endCxn id="0" idx="1"/>
            </p:cNvCxnSpPr>
            <p:nvPr/>
          </p:nvCxnSpPr>
          <p:spPr bwMode="auto">
            <a:xfrm flipV="1">
              <a:off x="805" y="3452"/>
              <a:ext cx="199" cy="19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3329" name="AutoShape 17"/>
            <p:cNvCxnSpPr>
              <a:cxnSpLocks noChangeShapeType="1"/>
              <a:endCxn id="0" idx="0"/>
            </p:cNvCxnSpPr>
            <p:nvPr/>
          </p:nvCxnSpPr>
          <p:spPr bwMode="auto">
            <a:xfrm flipH="1">
              <a:off x="1111" y="3038"/>
              <a:ext cx="45" cy="288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3330" name="AutoShape 18"/>
            <p:cNvCxnSpPr>
              <a:cxnSpLocks noChangeShapeType="1"/>
              <a:stCxn id="0" idx="3"/>
            </p:cNvCxnSpPr>
            <p:nvPr/>
          </p:nvCxnSpPr>
          <p:spPr bwMode="auto">
            <a:xfrm flipV="1">
              <a:off x="1218" y="3128"/>
              <a:ext cx="256" cy="324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3331" name="AutoShape 19"/>
            <p:cNvCxnSpPr>
              <a:cxnSpLocks noChangeShapeType="1"/>
              <a:endCxn id="0" idx="3"/>
            </p:cNvCxnSpPr>
            <p:nvPr/>
          </p:nvCxnSpPr>
          <p:spPr bwMode="auto">
            <a:xfrm flipH="1" flipV="1">
              <a:off x="1218" y="3452"/>
              <a:ext cx="179" cy="114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cxnSp>
          <p:nvCxnSpPr>
            <p:cNvPr id="13332" name="AutoShape 20"/>
            <p:cNvCxnSpPr>
              <a:cxnSpLocks noChangeShapeType="1"/>
              <a:endCxn id="0" idx="2"/>
            </p:cNvCxnSpPr>
            <p:nvPr/>
          </p:nvCxnSpPr>
          <p:spPr bwMode="auto">
            <a:xfrm flipH="1" flipV="1">
              <a:off x="1111" y="3579"/>
              <a:ext cx="91" cy="230"/>
            </a:xfrm>
            <a:prstGeom prst="straightConnector1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</p:cxnSp>
        <p:pic>
          <p:nvPicPr>
            <p:cNvPr id="13333" name="Picture 2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9" y="3763"/>
              <a:ext cx="249" cy="1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3334" name="Picture 2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20" y="2856"/>
              <a:ext cx="249" cy="1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3335" name="Picture 2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21" y="2947"/>
              <a:ext cx="249" cy="1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3336" name="Picture 2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38" y="3491"/>
              <a:ext cx="249" cy="1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3337" name="Picture 2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57" y="3809"/>
              <a:ext cx="249" cy="1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3338" name="Picture 2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11" y="3763"/>
              <a:ext cx="249" cy="1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3339" name="Picture 2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4" y="3038"/>
              <a:ext cx="249" cy="1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3340" name="Picture 2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292" y="3128"/>
              <a:ext cx="249" cy="1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13341" name="Picture 2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3537"/>
              <a:ext cx="249" cy="18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3342" name="Text Box 30"/>
            <p:cNvSpPr txBox="1">
              <a:spLocks noChangeArrowheads="1"/>
            </p:cNvSpPr>
            <p:nvPr/>
          </p:nvSpPr>
          <p:spPr bwMode="auto">
            <a:xfrm>
              <a:off x="252" y="2432"/>
              <a:ext cx="1289" cy="38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defTabSz="457200" eaLnBrk="0" latinLnBrk="0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2000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Telephony</a:t>
              </a:r>
            </a:p>
            <a:p>
              <a:pPr algn="ctr" defTabSz="457200" eaLnBrk="0" latinLnBrk="0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600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Interconnecting </a:t>
              </a:r>
              <a:r>
                <a:rPr kumimoji="0" lang="en-GB" altLang="ko-KR" sz="1600" i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wires</a:t>
              </a:r>
            </a:p>
          </p:txBody>
        </p:sp>
      </p:grpSp>
      <p:sp>
        <p:nvSpPr>
          <p:cNvPr id="13343" name="Text Box 31"/>
          <p:cNvSpPr txBox="1">
            <a:spLocks noChangeArrowheads="1"/>
          </p:cNvSpPr>
          <p:nvPr/>
        </p:nvSpPr>
        <p:spPr bwMode="auto">
          <a:xfrm>
            <a:off x="6019800" y="2667000"/>
            <a:ext cx="2598737" cy="887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 defTabSz="457200" eaLnBrk="0" latin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20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4WARD</a:t>
            </a:r>
          </a:p>
          <a:p>
            <a:pPr algn="ctr" defTabSz="457200" eaLnBrk="0" latin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20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Future Internet</a:t>
            </a:r>
          </a:p>
          <a:p>
            <a:pPr algn="ctr" defTabSz="457200" eaLnBrk="0" latin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Interconnecting </a:t>
            </a:r>
            <a:r>
              <a:rPr kumimoji="0" lang="en-GB" altLang="ko-KR" sz="1600" i="1">
                <a:solidFill>
                  <a:srgbClr val="000000"/>
                </a:solidFill>
                <a:latin typeface="Candara" pitchFamily="34" charset="0"/>
                <a:cs typeface="Arial" charset="0"/>
              </a:rPr>
              <a:t>information</a:t>
            </a:r>
          </a:p>
        </p:txBody>
      </p:sp>
      <p:grpSp>
        <p:nvGrpSpPr>
          <p:cNvPr id="13344" name="Group 32"/>
          <p:cNvGrpSpPr>
            <a:grpSpLocks/>
          </p:cNvGrpSpPr>
          <p:nvPr/>
        </p:nvGrpSpPr>
        <p:grpSpPr bwMode="auto">
          <a:xfrm>
            <a:off x="2971800" y="2667000"/>
            <a:ext cx="2303462" cy="2301875"/>
            <a:chOff x="1791" y="1434"/>
            <a:chExt cx="1451" cy="1450"/>
          </a:xfrm>
        </p:grpSpPr>
        <p:grpSp>
          <p:nvGrpSpPr>
            <p:cNvPr id="13345" name="Group 33"/>
            <p:cNvGrpSpPr>
              <a:grpSpLocks/>
            </p:cNvGrpSpPr>
            <p:nvPr/>
          </p:nvGrpSpPr>
          <p:grpSpPr bwMode="auto">
            <a:xfrm>
              <a:off x="1791" y="1842"/>
              <a:ext cx="1451" cy="1042"/>
              <a:chOff x="1791" y="1842"/>
              <a:chExt cx="1451" cy="1042"/>
            </a:xfrm>
          </p:grpSpPr>
          <p:pic>
            <p:nvPicPr>
              <p:cNvPr id="13346" name="Picture 3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850" y="2593"/>
                <a:ext cx="214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</p:pic>
          <p:pic>
            <p:nvPicPr>
              <p:cNvPr id="13347" name="Picture 3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616" y="2632"/>
                <a:ext cx="214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</p:pic>
          <p:pic>
            <p:nvPicPr>
              <p:cNvPr id="13348" name="Picture 3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439" y="1842"/>
                <a:ext cx="214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</p:pic>
          <p:pic>
            <p:nvPicPr>
              <p:cNvPr id="13349" name="Picture 37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791" y="2054"/>
                <a:ext cx="214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</p:pic>
          <p:pic>
            <p:nvPicPr>
              <p:cNvPr id="13350" name="Picture 3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223" y="2285"/>
                <a:ext cx="214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</p:pic>
          <p:pic>
            <p:nvPicPr>
              <p:cNvPr id="13351" name="Picture 39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636" y="2266"/>
                <a:ext cx="214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</p:pic>
          <p:pic>
            <p:nvPicPr>
              <p:cNvPr id="13352" name="Picture 40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931" y="1957"/>
                <a:ext cx="214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</p:pic>
          <p:pic>
            <p:nvPicPr>
              <p:cNvPr id="13353" name="Picture 4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029" y="2381"/>
                <a:ext cx="214" cy="25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</p:pic>
          <p:cxnSp>
            <p:nvCxnSpPr>
              <p:cNvPr id="13354" name="AutoShape 42"/>
              <p:cNvCxnSpPr>
                <a:cxnSpLocks noChangeShapeType="1"/>
                <a:stCxn id="0" idx="3"/>
                <a:endCxn id="0" idx="2"/>
              </p:cNvCxnSpPr>
              <p:nvPr/>
            </p:nvCxnSpPr>
            <p:spPr bwMode="auto">
              <a:xfrm flipV="1">
                <a:off x="2064" y="2538"/>
                <a:ext cx="266" cy="181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55" name="AutoShape 43"/>
              <p:cNvCxnSpPr>
                <a:cxnSpLocks noChangeShapeType="1"/>
                <a:stCxn id="0" idx="1"/>
                <a:endCxn id="0" idx="3"/>
              </p:cNvCxnSpPr>
              <p:nvPr/>
            </p:nvCxnSpPr>
            <p:spPr bwMode="auto">
              <a:xfrm flipH="1" flipV="1">
                <a:off x="2005" y="2180"/>
                <a:ext cx="218" cy="231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56" name="AutoShape 44"/>
              <p:cNvCxnSpPr>
                <a:cxnSpLocks noChangeShapeType="1"/>
                <a:stCxn id="0" idx="3"/>
                <a:endCxn id="0" idx="1"/>
              </p:cNvCxnSpPr>
              <p:nvPr/>
            </p:nvCxnSpPr>
            <p:spPr bwMode="auto">
              <a:xfrm flipV="1">
                <a:off x="2005" y="1968"/>
                <a:ext cx="434" cy="212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57" name="AutoShape 45"/>
              <p:cNvCxnSpPr>
                <a:cxnSpLocks noChangeShapeType="1"/>
                <a:stCxn id="0" idx="2"/>
                <a:endCxn id="0" idx="0"/>
              </p:cNvCxnSpPr>
              <p:nvPr/>
            </p:nvCxnSpPr>
            <p:spPr bwMode="auto">
              <a:xfrm flipH="1">
                <a:off x="2330" y="2095"/>
                <a:ext cx="216" cy="190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58" name="AutoShape 46"/>
              <p:cNvCxnSpPr>
                <a:cxnSpLocks noChangeShapeType="1"/>
                <a:stCxn id="0" idx="2"/>
                <a:endCxn id="0" idx="0"/>
              </p:cNvCxnSpPr>
              <p:nvPr/>
            </p:nvCxnSpPr>
            <p:spPr bwMode="auto">
              <a:xfrm>
                <a:off x="1898" y="2307"/>
                <a:ext cx="59" cy="286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59" name="AutoShape 47"/>
              <p:cNvCxnSpPr>
                <a:cxnSpLocks noChangeShapeType="1"/>
                <a:stCxn id="0" idx="3"/>
                <a:endCxn id="0" idx="1"/>
              </p:cNvCxnSpPr>
              <p:nvPr/>
            </p:nvCxnSpPr>
            <p:spPr bwMode="auto">
              <a:xfrm>
                <a:off x="2064" y="2719"/>
                <a:ext cx="552" cy="39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60" name="AutoShape 48"/>
              <p:cNvCxnSpPr>
                <a:cxnSpLocks noChangeShapeType="1"/>
                <a:stCxn id="0" idx="0"/>
                <a:endCxn id="0" idx="2"/>
              </p:cNvCxnSpPr>
              <p:nvPr/>
            </p:nvCxnSpPr>
            <p:spPr bwMode="auto">
              <a:xfrm flipV="1">
                <a:off x="2723" y="2519"/>
                <a:ext cx="20" cy="113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61" name="AutoShape 49"/>
              <p:cNvCxnSpPr>
                <a:cxnSpLocks noChangeShapeType="1"/>
                <a:stCxn id="0" idx="1"/>
                <a:endCxn id="0" idx="2"/>
              </p:cNvCxnSpPr>
              <p:nvPr/>
            </p:nvCxnSpPr>
            <p:spPr bwMode="auto">
              <a:xfrm flipH="1" flipV="1">
                <a:off x="2330" y="2538"/>
                <a:ext cx="286" cy="220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62" name="AutoShape 50"/>
              <p:cNvCxnSpPr>
                <a:cxnSpLocks noChangeShapeType="1"/>
                <a:stCxn id="0" idx="3"/>
                <a:endCxn id="0" idx="1"/>
              </p:cNvCxnSpPr>
              <p:nvPr/>
            </p:nvCxnSpPr>
            <p:spPr bwMode="auto">
              <a:xfrm flipV="1">
                <a:off x="2437" y="2392"/>
                <a:ext cx="199" cy="19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63" name="AutoShape 51"/>
              <p:cNvCxnSpPr>
                <a:cxnSpLocks noChangeShapeType="1"/>
                <a:stCxn id="0" idx="3"/>
                <a:endCxn id="0" idx="1"/>
              </p:cNvCxnSpPr>
              <p:nvPr/>
            </p:nvCxnSpPr>
            <p:spPr bwMode="auto">
              <a:xfrm>
                <a:off x="2653" y="1968"/>
                <a:ext cx="278" cy="115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64" name="AutoShape 52"/>
              <p:cNvCxnSpPr>
                <a:cxnSpLocks noChangeShapeType="1"/>
                <a:stCxn id="0" idx="2"/>
                <a:endCxn id="0" idx="0"/>
              </p:cNvCxnSpPr>
              <p:nvPr/>
            </p:nvCxnSpPr>
            <p:spPr bwMode="auto">
              <a:xfrm>
                <a:off x="2546" y="2095"/>
                <a:ext cx="197" cy="171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65" name="AutoShape 53"/>
              <p:cNvCxnSpPr>
                <a:cxnSpLocks noChangeShapeType="1"/>
                <a:stCxn id="0" idx="3"/>
                <a:endCxn id="0" idx="2"/>
              </p:cNvCxnSpPr>
              <p:nvPr/>
            </p:nvCxnSpPr>
            <p:spPr bwMode="auto">
              <a:xfrm flipV="1">
                <a:off x="2850" y="2210"/>
                <a:ext cx="188" cy="182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66" name="AutoShape 54"/>
              <p:cNvCxnSpPr>
                <a:cxnSpLocks noChangeShapeType="1"/>
                <a:stCxn id="0" idx="2"/>
                <a:endCxn id="0" idx="0"/>
              </p:cNvCxnSpPr>
              <p:nvPr/>
            </p:nvCxnSpPr>
            <p:spPr bwMode="auto">
              <a:xfrm>
                <a:off x="3038" y="2210"/>
                <a:ext cx="98" cy="171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67" name="AutoShape 55"/>
              <p:cNvCxnSpPr>
                <a:cxnSpLocks noChangeShapeType="1"/>
                <a:stCxn id="0" idx="1"/>
                <a:endCxn id="0" idx="3"/>
              </p:cNvCxnSpPr>
              <p:nvPr/>
            </p:nvCxnSpPr>
            <p:spPr bwMode="auto">
              <a:xfrm flipH="1" flipV="1">
                <a:off x="2850" y="2392"/>
                <a:ext cx="179" cy="115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  <p:cxnSp>
            <p:nvCxnSpPr>
              <p:cNvPr id="13368" name="AutoShape 56"/>
              <p:cNvCxnSpPr>
                <a:cxnSpLocks noChangeShapeType="1"/>
                <a:stCxn id="0" idx="2"/>
                <a:endCxn id="0" idx="3"/>
              </p:cNvCxnSpPr>
              <p:nvPr/>
            </p:nvCxnSpPr>
            <p:spPr bwMode="auto">
              <a:xfrm flipH="1">
                <a:off x="2830" y="2634"/>
                <a:ext cx="306" cy="125"/>
              </a:xfrm>
              <a:prstGeom prst="straightConnector1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cxnSp>
        </p:grpSp>
        <p:sp>
          <p:nvSpPr>
            <p:cNvPr id="13369" name="Text Box 57"/>
            <p:cNvSpPr txBox="1">
              <a:spLocks noChangeArrowheads="1"/>
            </p:cNvSpPr>
            <p:nvPr/>
          </p:nvSpPr>
          <p:spPr bwMode="auto">
            <a:xfrm>
              <a:off x="1838" y="1434"/>
              <a:ext cx="1322" cy="38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defTabSz="457200" eaLnBrk="0" latinLnBrk="0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2000" dirty="0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Internet</a:t>
              </a:r>
            </a:p>
            <a:p>
              <a:pPr algn="ctr" defTabSz="457200" eaLnBrk="0" latinLnBrk="0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600" dirty="0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Interconnecting </a:t>
              </a:r>
              <a:r>
                <a:rPr kumimoji="0" lang="en-GB" altLang="ko-KR" sz="1600" i="1" dirty="0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nodes</a:t>
              </a:r>
            </a:p>
          </p:txBody>
        </p:sp>
      </p:grpSp>
      <p:sp>
        <p:nvSpPr>
          <p:cNvPr id="13370" name="AutoShape 58"/>
          <p:cNvSpPr>
            <a:spLocks noChangeArrowheads="1"/>
          </p:cNvSpPr>
          <p:nvPr/>
        </p:nvSpPr>
        <p:spPr bwMode="auto">
          <a:xfrm>
            <a:off x="6684962" y="3756025"/>
            <a:ext cx="1582738" cy="10604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>
              <a:alpha val="50000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107933" dir="2700000" algn="ctr" rotWithShape="0">
              <a:srgbClr val="808080">
                <a:alpha val="50027"/>
              </a:srgbClr>
            </a:outerShdw>
          </a:effectLst>
        </p:spPr>
        <p:txBody>
          <a:bodyPr lIns="90000" tIns="46800" rIns="90000" bIns="46800"/>
          <a:lstStyle/>
          <a:p>
            <a:pPr algn="ctr" defTabSz="457200" eaLnBrk="0" latin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4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Future Internet</a:t>
            </a:r>
          </a:p>
        </p:txBody>
      </p:sp>
      <p:sp>
        <p:nvSpPr>
          <p:cNvPr id="13418" name="AutoShape 106"/>
          <p:cNvSpPr>
            <a:spLocks noChangeArrowheads="1"/>
          </p:cNvSpPr>
          <p:nvPr/>
        </p:nvSpPr>
        <p:spPr bwMode="auto">
          <a:xfrm>
            <a:off x="827411" y="1524000"/>
            <a:ext cx="5954389" cy="1182591"/>
          </a:xfrm>
          <a:prstGeom prst="rightArrow">
            <a:avLst>
              <a:gd name="adj1" fmla="val 27630"/>
              <a:gd name="adj2" fmla="val 104323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defTabSz="457200" eaLnBrk="0" latinLnBrk="0" hangingPunct="0">
              <a:lnSpc>
                <a:spcPct val="93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2400" dirty="0">
                <a:solidFill>
                  <a:srgbClr val="7030A0"/>
                </a:solidFill>
                <a:latin typeface="Candara" pitchFamily="34" charset="0"/>
                <a:cs typeface="Arial" charset="0"/>
              </a:rPr>
              <a:t>Evolution</a:t>
            </a:r>
          </a:p>
        </p:txBody>
      </p:sp>
      <p:sp>
        <p:nvSpPr>
          <p:cNvPr id="106" name="슬라이드 번호 개체 틀 105"/>
          <p:cNvSpPr>
            <a:spLocks noGrp="1"/>
          </p:cNvSpPr>
          <p:nvPr>
            <p:ph type="sldNum" sz="quarter" idx="12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50DABFD8-0F74-4D1A-AD2C-8B17C14A2755}" type="slidenum">
              <a:rPr lang="en-US" altLang="ko-KR" b="1" smtClean="0">
                <a:latin typeface="Candara" pitchFamily="34" charset="0"/>
              </a:rPr>
              <a:pPr/>
              <a:t>19</a:t>
            </a:fld>
            <a:endParaRPr lang="en-US" altLang="ko-KR" b="1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Candara" pitchFamily="34" charset="0"/>
              </a:rPr>
              <a:t>4WARD</a:t>
            </a:r>
            <a:endParaRPr lang="ko-KR" altLang="en-US" dirty="0">
              <a:latin typeface="Candar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400" dirty="0" smtClean="0">
                <a:latin typeface="Candara" pitchFamily="34" charset="0"/>
              </a:rPr>
              <a:t>EU FP7 Project</a:t>
            </a:r>
          </a:p>
          <a:p>
            <a:pPr lvl="1"/>
            <a:r>
              <a:rPr lang="en-US" altLang="ko-KR" sz="2400" dirty="0" smtClean="0">
                <a:latin typeface="Candara" pitchFamily="34" charset="0"/>
                <a:hlinkClick r:id="rId2"/>
              </a:rPr>
              <a:t>http://www.4ward-project.eu/</a:t>
            </a:r>
            <a:endParaRPr lang="en-US" altLang="ko-KR" sz="2400" dirty="0" smtClean="0">
              <a:latin typeface="Candara" pitchFamily="34" charset="0"/>
            </a:endParaRPr>
          </a:p>
          <a:p>
            <a:pPr lvl="1"/>
            <a:endParaRPr lang="en-US" altLang="ko-KR" sz="2400" dirty="0" smtClean="0">
              <a:latin typeface="Candara" pitchFamily="34" charset="0"/>
            </a:endParaRPr>
          </a:p>
          <a:p>
            <a:r>
              <a:rPr lang="en-US" sz="2400" b="1" dirty="0" smtClean="0">
                <a:latin typeface="Candara" pitchFamily="34" charset="0"/>
              </a:rPr>
              <a:t>Strategic Objective</a:t>
            </a:r>
          </a:p>
          <a:p>
            <a:pPr lvl="1" latinLnBrk="0"/>
            <a:r>
              <a:rPr lang="en-US" sz="2000" b="1" dirty="0" smtClean="0">
                <a:latin typeface="Candara" pitchFamily="34" charset="0"/>
              </a:rPr>
              <a:t>4WARD’s goal is to make the development of networks and networked applications faster and easier, leading to both more advanced and more affordable communication services.</a:t>
            </a:r>
          </a:p>
        </p:txBody>
      </p:sp>
      <p:pic>
        <p:nvPicPr>
          <p:cNvPr id="4" name="Picture 6" descr="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1600200"/>
            <a:ext cx="1676400" cy="16764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4495800"/>
            <a:ext cx="3505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2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D61A6-CD6E-4C46-B1EB-F965F0E6BD79}" type="slidenum">
              <a:rPr lang="en-US" altLang="ko-KR"/>
              <a:pPr/>
              <a:t>20</a:t>
            </a:fld>
            <a:endParaRPr lang="en-US" altLang="ko-KR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3124200"/>
            <a:ext cx="4979987" cy="3363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32775" cy="1146175"/>
          </a:xfrm>
          <a:ln/>
        </p:spPr>
        <p:txBody>
          <a:bodyPr lIns="0" tIns="0" rIns="0" bIns="0"/>
          <a:lstStyle/>
          <a:p>
            <a:pPr defTabSz="457200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>
                <a:latin typeface="Candara" pitchFamily="34" charset="0"/>
              </a:rPr>
              <a:t>Main objective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232775" cy="1050925"/>
          </a:xfrm>
          <a:ln/>
        </p:spPr>
        <p:txBody>
          <a:bodyPr lIns="0" tIns="0" rIns="0" bIns="0"/>
          <a:lstStyle/>
          <a:p>
            <a:pPr marL="338138" indent="-33813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400" dirty="0">
                <a:latin typeface="Candara" pitchFamily="34" charset="0"/>
              </a:rPr>
              <a:t>The objective is to investigate architectural models for networks </a:t>
            </a:r>
            <a:endParaRPr lang="en-GB" altLang="ko-KR" sz="2400" dirty="0" smtClean="0">
              <a:latin typeface="Candara" pitchFamily="34" charset="0"/>
            </a:endParaRPr>
          </a:p>
          <a:p>
            <a:pPr marL="338138" indent="-33813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400" dirty="0" smtClean="0">
                <a:latin typeface="Candara" pitchFamily="34" charset="0"/>
              </a:rPr>
              <a:t>The </a:t>
            </a:r>
            <a:r>
              <a:rPr lang="en-GB" altLang="ko-KR" sz="2400" dirty="0">
                <a:latin typeface="Candara" pitchFamily="34" charset="0"/>
              </a:rPr>
              <a:t>focus is moved from nodes to information objects.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4DC0-FA17-4760-B457-18B9FCD81881}" type="slidenum">
              <a:rPr lang="en-US" altLang="ko-KR"/>
              <a:pPr/>
              <a:t>21</a:t>
            </a:fld>
            <a:endParaRPr lang="en-US" altLang="ko-KR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32775" cy="1055687"/>
          </a:xfrm>
          <a:ln/>
        </p:spPr>
        <p:txBody>
          <a:bodyPr lIns="0" tIns="0" rIns="0" bIns="0"/>
          <a:lstStyle/>
          <a:p>
            <a:pPr defTabSz="457200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>
                <a:latin typeface="Candara" pitchFamily="34" charset="0"/>
              </a:rPr>
              <a:t>Benefits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32775" cy="4440238"/>
          </a:xfrm>
          <a:ln/>
        </p:spPr>
        <p:txBody>
          <a:bodyPr lIns="0" tIns="0" rIns="0" bIns="0"/>
          <a:lstStyle/>
          <a:p>
            <a:pPr marL="338138" indent="-33813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400" b="1">
                <a:latin typeface="Candara" pitchFamily="34" charset="0"/>
              </a:rPr>
              <a:t>Efficient large-scale content distribution for any application</a:t>
            </a:r>
          </a:p>
          <a:p>
            <a:pPr marL="738188" lvl="1" indent="-28098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>
                <a:latin typeface="Candara" pitchFamily="34" charset="0"/>
              </a:rPr>
              <a:t>Caching can be built-in from the beginning</a:t>
            </a:r>
          </a:p>
          <a:p>
            <a:pPr marL="738188" lvl="1" indent="-28098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>
                <a:latin typeface="Candara" pitchFamily="34" charset="0"/>
              </a:rPr>
              <a:t>No need for special configuration or interception of requests as in today's networks</a:t>
            </a:r>
          </a:p>
          <a:p>
            <a:pPr marL="338138" indent="-33813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400" b="1">
                <a:latin typeface="Candara" pitchFamily="34" charset="0"/>
              </a:rPr>
              <a:t>Performance and reliability are improved</a:t>
            </a:r>
          </a:p>
          <a:p>
            <a:pPr marL="738188" lvl="1" indent="-28098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>
                <a:latin typeface="Candara" pitchFamily="34" charset="0"/>
              </a:rPr>
              <a:t>Information can be retrieved from the closest available source</a:t>
            </a:r>
          </a:p>
          <a:p>
            <a:pPr marL="738188" lvl="1" indent="-28098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>
                <a:latin typeface="Candara" pitchFamily="34" charset="0"/>
              </a:rPr>
              <a:t>Gives more flexibility in delivering information compared to the end-to-end reliable byte-stream</a:t>
            </a:r>
          </a:p>
          <a:p>
            <a:pPr lvl="2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>
                <a:latin typeface="Candara" pitchFamily="34" charset="0"/>
              </a:rPr>
              <a:t>Especially important in heterogeneous wireless environments with frequent disruptions in communication</a:t>
            </a:r>
          </a:p>
          <a:p>
            <a:pPr lvl="2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>
                <a:latin typeface="Candara" pitchFamily="34" charset="0"/>
              </a:rPr>
              <a:t>Better opportunity to utilise high-bandwidth access when available</a:t>
            </a:r>
          </a:p>
          <a:p>
            <a:pPr lvl="2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>
                <a:latin typeface="Candara" pitchFamily="34" charset="0"/>
              </a:rPr>
              <a:t>Also applicable for non-dissemination applications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1" y="228600"/>
            <a:ext cx="8077200" cy="1235075"/>
          </a:xfrm>
          <a:ln/>
        </p:spPr>
        <p:txBody>
          <a:bodyPr lIns="90000" tIns="46800" rIns="90000" bIns="46800"/>
          <a:lstStyle/>
          <a:p>
            <a:pPr defTabSz="45720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 sz="3200" b="1" dirty="0">
                <a:latin typeface="Candara" pitchFamily="34" charset="0"/>
              </a:rPr>
              <a:t>Comparing today’s overlay networking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72000"/>
            <a:ext cx="7713663" cy="1752600"/>
          </a:xfrm>
          <a:ln/>
        </p:spPr>
        <p:txBody>
          <a:bodyPr lIns="90000" tIns="46800" rIns="90000" bIns="46800"/>
          <a:lstStyle/>
          <a:p>
            <a:pPr marL="338138" indent="-338138" defTabSz="457200">
              <a:spcBef>
                <a:spcPts val="8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400" dirty="0">
                <a:latin typeface="Candara" pitchFamily="34" charset="0"/>
              </a:rPr>
              <a:t>Common dissemination infrastructure for all applications, including network support</a:t>
            </a:r>
          </a:p>
          <a:p>
            <a:pPr marL="338138" indent="-338138" defTabSz="457200">
              <a:spcBef>
                <a:spcPts val="8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400" u="sng" dirty="0">
                <a:latin typeface="Candara" pitchFamily="34" charset="0"/>
              </a:rPr>
              <a:t>Network awareness of application needs</a:t>
            </a:r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381000" y="1752600"/>
            <a:ext cx="8113713" cy="2381250"/>
            <a:chOff x="249" y="935"/>
            <a:chExt cx="5111" cy="1500"/>
          </a:xfrm>
        </p:grpSpPr>
        <p:sp>
          <p:nvSpPr>
            <p:cNvPr id="22533" name="Oval 5"/>
            <p:cNvSpPr>
              <a:spLocks noChangeArrowheads="1"/>
            </p:cNvSpPr>
            <p:nvPr/>
          </p:nvSpPr>
          <p:spPr bwMode="auto">
            <a:xfrm>
              <a:off x="294" y="1074"/>
              <a:ext cx="2091" cy="1361"/>
            </a:xfrm>
            <a:prstGeom prst="ellipse">
              <a:avLst/>
            </a:prstGeom>
            <a:solidFill>
              <a:srgbClr val="FFFFCC">
                <a:alpha val="70999"/>
              </a:srgbClr>
            </a:solidFill>
            <a:ln w="9360">
              <a:solidFill>
                <a:srgbClr val="FFCC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34" name="Oval 6"/>
            <p:cNvSpPr>
              <a:spLocks noChangeArrowheads="1"/>
            </p:cNvSpPr>
            <p:nvPr/>
          </p:nvSpPr>
          <p:spPr bwMode="auto">
            <a:xfrm>
              <a:off x="249" y="2105"/>
              <a:ext cx="130" cy="182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35" name="Oval 7"/>
            <p:cNvSpPr>
              <a:spLocks noChangeArrowheads="1"/>
            </p:cNvSpPr>
            <p:nvPr/>
          </p:nvSpPr>
          <p:spPr bwMode="auto">
            <a:xfrm>
              <a:off x="524" y="2008"/>
              <a:ext cx="153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36" name="Rectangle 8"/>
            <p:cNvSpPr>
              <a:spLocks noChangeArrowheads="1"/>
            </p:cNvSpPr>
            <p:nvPr/>
          </p:nvSpPr>
          <p:spPr bwMode="auto">
            <a:xfrm>
              <a:off x="447" y="1976"/>
              <a:ext cx="132" cy="91"/>
            </a:xfrm>
            <a:prstGeom prst="rect">
              <a:avLst/>
            </a:prstGeom>
            <a:solidFill>
              <a:srgbClr val="CCFFFF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200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8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P2P</a:t>
              </a:r>
            </a:p>
          </p:txBody>
        </p:sp>
        <p:sp>
          <p:nvSpPr>
            <p:cNvPr id="22537" name="Oval 9"/>
            <p:cNvSpPr>
              <a:spLocks noChangeArrowheads="1"/>
            </p:cNvSpPr>
            <p:nvPr/>
          </p:nvSpPr>
          <p:spPr bwMode="auto">
            <a:xfrm>
              <a:off x="456" y="1723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38" name="Rectangle 10"/>
            <p:cNvSpPr>
              <a:spLocks noChangeArrowheads="1"/>
            </p:cNvSpPr>
            <p:nvPr/>
          </p:nvSpPr>
          <p:spPr bwMode="auto">
            <a:xfrm>
              <a:off x="379" y="1691"/>
              <a:ext cx="133" cy="91"/>
            </a:xfrm>
            <a:prstGeom prst="rect">
              <a:avLst/>
            </a:prstGeom>
            <a:solidFill>
              <a:srgbClr val="CCFFFF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200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8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P2P</a:t>
              </a:r>
            </a:p>
          </p:txBody>
        </p:sp>
        <p:sp>
          <p:nvSpPr>
            <p:cNvPr id="22539" name="Oval 11"/>
            <p:cNvSpPr>
              <a:spLocks noChangeArrowheads="1"/>
            </p:cNvSpPr>
            <p:nvPr/>
          </p:nvSpPr>
          <p:spPr bwMode="auto">
            <a:xfrm>
              <a:off x="567" y="1398"/>
              <a:ext cx="153" cy="140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40" name="Rectangle 12"/>
            <p:cNvSpPr>
              <a:spLocks noChangeArrowheads="1"/>
            </p:cNvSpPr>
            <p:nvPr/>
          </p:nvSpPr>
          <p:spPr bwMode="auto">
            <a:xfrm>
              <a:off x="490" y="1366"/>
              <a:ext cx="133" cy="91"/>
            </a:xfrm>
            <a:prstGeom prst="rect">
              <a:avLst/>
            </a:prstGeom>
            <a:solidFill>
              <a:srgbClr val="CCFFFF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200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8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P2P</a:t>
              </a:r>
            </a:p>
          </p:txBody>
        </p:sp>
        <p:sp>
          <p:nvSpPr>
            <p:cNvPr id="22541" name="Oval 13"/>
            <p:cNvSpPr>
              <a:spLocks noChangeArrowheads="1"/>
            </p:cNvSpPr>
            <p:nvPr/>
          </p:nvSpPr>
          <p:spPr bwMode="auto">
            <a:xfrm>
              <a:off x="1792" y="1270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42" name="Rectangle 14"/>
            <p:cNvSpPr>
              <a:spLocks noChangeArrowheads="1"/>
            </p:cNvSpPr>
            <p:nvPr/>
          </p:nvSpPr>
          <p:spPr bwMode="auto">
            <a:xfrm>
              <a:off x="1716" y="1238"/>
              <a:ext cx="132" cy="91"/>
            </a:xfrm>
            <a:prstGeom prst="rect">
              <a:avLst/>
            </a:prstGeom>
            <a:solidFill>
              <a:srgbClr val="CCFFFF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200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8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P2P</a:t>
              </a:r>
            </a:p>
          </p:txBody>
        </p:sp>
        <p:sp>
          <p:nvSpPr>
            <p:cNvPr id="22543" name="Oval 15"/>
            <p:cNvSpPr>
              <a:spLocks noChangeArrowheads="1"/>
            </p:cNvSpPr>
            <p:nvPr/>
          </p:nvSpPr>
          <p:spPr bwMode="auto">
            <a:xfrm>
              <a:off x="2171" y="1690"/>
              <a:ext cx="154" cy="140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44" name="Rectangle 16"/>
            <p:cNvSpPr>
              <a:spLocks noChangeArrowheads="1"/>
            </p:cNvSpPr>
            <p:nvPr/>
          </p:nvSpPr>
          <p:spPr bwMode="auto">
            <a:xfrm>
              <a:off x="2095" y="1658"/>
              <a:ext cx="132" cy="91"/>
            </a:xfrm>
            <a:prstGeom prst="rect">
              <a:avLst/>
            </a:prstGeom>
            <a:solidFill>
              <a:srgbClr val="CCFFFF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200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8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P2P</a:t>
              </a:r>
            </a:p>
          </p:txBody>
        </p:sp>
        <p:sp>
          <p:nvSpPr>
            <p:cNvPr id="22545" name="Oval 17"/>
            <p:cNvSpPr>
              <a:spLocks noChangeArrowheads="1"/>
            </p:cNvSpPr>
            <p:nvPr/>
          </p:nvSpPr>
          <p:spPr bwMode="auto">
            <a:xfrm>
              <a:off x="1941" y="2078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46" name="Rectangle 18"/>
            <p:cNvSpPr>
              <a:spLocks noChangeArrowheads="1"/>
            </p:cNvSpPr>
            <p:nvPr/>
          </p:nvSpPr>
          <p:spPr bwMode="auto">
            <a:xfrm>
              <a:off x="1864" y="2046"/>
              <a:ext cx="133" cy="91"/>
            </a:xfrm>
            <a:prstGeom prst="rect">
              <a:avLst/>
            </a:prstGeom>
            <a:solidFill>
              <a:srgbClr val="CCFFFF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200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8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P2P</a:t>
              </a:r>
            </a:p>
          </p:txBody>
        </p:sp>
        <p:sp>
          <p:nvSpPr>
            <p:cNvPr id="22547" name="Oval 19"/>
            <p:cNvSpPr>
              <a:spLocks noChangeArrowheads="1"/>
            </p:cNvSpPr>
            <p:nvPr/>
          </p:nvSpPr>
          <p:spPr bwMode="auto">
            <a:xfrm>
              <a:off x="1049" y="2249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48" name="Rectangle 20"/>
            <p:cNvSpPr>
              <a:spLocks noChangeArrowheads="1"/>
            </p:cNvSpPr>
            <p:nvPr/>
          </p:nvSpPr>
          <p:spPr bwMode="auto">
            <a:xfrm>
              <a:off x="972" y="2217"/>
              <a:ext cx="133" cy="91"/>
            </a:xfrm>
            <a:prstGeom prst="rect">
              <a:avLst/>
            </a:prstGeom>
            <a:solidFill>
              <a:srgbClr val="CCFFFF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200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8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P2P</a:t>
              </a:r>
            </a:p>
          </p:txBody>
        </p:sp>
        <p:sp>
          <p:nvSpPr>
            <p:cNvPr id="22549" name="Oval 21"/>
            <p:cNvSpPr>
              <a:spLocks noChangeArrowheads="1"/>
            </p:cNvSpPr>
            <p:nvPr/>
          </p:nvSpPr>
          <p:spPr bwMode="auto">
            <a:xfrm>
              <a:off x="1495" y="2249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50" name="Rectangle 22"/>
            <p:cNvSpPr>
              <a:spLocks noChangeArrowheads="1"/>
            </p:cNvSpPr>
            <p:nvPr/>
          </p:nvSpPr>
          <p:spPr bwMode="auto">
            <a:xfrm>
              <a:off x="1418" y="2217"/>
              <a:ext cx="133" cy="91"/>
            </a:xfrm>
            <a:prstGeom prst="rect">
              <a:avLst/>
            </a:prstGeom>
            <a:solidFill>
              <a:srgbClr val="CCFFFF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200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8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P2P</a:t>
              </a:r>
            </a:p>
          </p:txBody>
        </p:sp>
        <p:sp>
          <p:nvSpPr>
            <p:cNvPr id="22551" name="Line 23"/>
            <p:cNvSpPr>
              <a:spLocks noChangeShapeType="1"/>
            </p:cNvSpPr>
            <p:nvPr/>
          </p:nvSpPr>
          <p:spPr bwMode="auto">
            <a:xfrm flipV="1">
              <a:off x="610" y="1747"/>
              <a:ext cx="110" cy="3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52" name="Line 24"/>
            <p:cNvSpPr>
              <a:spLocks noChangeShapeType="1"/>
            </p:cNvSpPr>
            <p:nvPr/>
          </p:nvSpPr>
          <p:spPr bwMode="auto">
            <a:xfrm flipV="1">
              <a:off x="677" y="1919"/>
              <a:ext cx="137" cy="129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53" name="Line 25"/>
            <p:cNvSpPr>
              <a:spLocks noChangeShapeType="1"/>
            </p:cNvSpPr>
            <p:nvPr/>
          </p:nvSpPr>
          <p:spPr bwMode="auto">
            <a:xfrm flipV="1">
              <a:off x="1126" y="2103"/>
              <a:ext cx="56" cy="14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54" name="Line 26"/>
            <p:cNvSpPr>
              <a:spLocks noChangeShapeType="1"/>
            </p:cNvSpPr>
            <p:nvPr/>
          </p:nvSpPr>
          <p:spPr bwMode="auto">
            <a:xfrm flipV="1">
              <a:off x="1551" y="2083"/>
              <a:ext cx="1" cy="14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55" name="Line 27"/>
            <p:cNvSpPr>
              <a:spLocks noChangeShapeType="1"/>
            </p:cNvSpPr>
            <p:nvPr/>
          </p:nvSpPr>
          <p:spPr bwMode="auto">
            <a:xfrm flipH="1" flipV="1">
              <a:off x="1842" y="1962"/>
              <a:ext cx="90" cy="7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56" name="Line 28"/>
            <p:cNvSpPr>
              <a:spLocks noChangeShapeType="1"/>
            </p:cNvSpPr>
            <p:nvPr/>
          </p:nvSpPr>
          <p:spPr bwMode="auto">
            <a:xfrm flipH="1">
              <a:off x="1939" y="1723"/>
              <a:ext cx="158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57" name="Line 29"/>
            <p:cNvSpPr>
              <a:spLocks noChangeShapeType="1"/>
            </p:cNvSpPr>
            <p:nvPr/>
          </p:nvSpPr>
          <p:spPr bwMode="auto">
            <a:xfrm flipH="1">
              <a:off x="1745" y="1390"/>
              <a:ext cx="58" cy="7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58" name="Line 30"/>
            <p:cNvSpPr>
              <a:spLocks noChangeShapeType="1"/>
            </p:cNvSpPr>
            <p:nvPr/>
          </p:nvSpPr>
          <p:spPr bwMode="auto">
            <a:xfrm>
              <a:off x="1059" y="1303"/>
              <a:ext cx="67" cy="15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59" name="Line 31"/>
            <p:cNvSpPr>
              <a:spLocks noChangeShapeType="1"/>
            </p:cNvSpPr>
            <p:nvPr/>
          </p:nvSpPr>
          <p:spPr bwMode="auto">
            <a:xfrm>
              <a:off x="700" y="1500"/>
              <a:ext cx="94" cy="59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60" name="Oval 32"/>
            <p:cNvSpPr>
              <a:spLocks noChangeArrowheads="1"/>
            </p:cNvSpPr>
            <p:nvPr/>
          </p:nvSpPr>
          <p:spPr bwMode="auto">
            <a:xfrm>
              <a:off x="720" y="1365"/>
              <a:ext cx="1251" cy="740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99997A">
                    <a:alpha val="75000"/>
                  </a:srgbClr>
                </a:gs>
              </a:gsLst>
              <a:path path="shape">
                <a:fillToRect l="50000" t="50000" r="50000" b="50000"/>
              </a:path>
            </a:gradFill>
            <a:ln w="9360">
              <a:solidFill>
                <a:srgbClr val="8C8C8C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350"/>
                </a:spcBef>
                <a:buClr>
                  <a:srgbClr val="808080"/>
                </a:buClr>
                <a:buSzPct val="100000"/>
                <a:buFont typeface="Franklin Gothic Demi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400">
                  <a:solidFill>
                    <a:srgbClr val="808080"/>
                  </a:solidFill>
                  <a:latin typeface="Candara" pitchFamily="34" charset="0"/>
                  <a:cs typeface="Arial" charset="0"/>
                </a:rPr>
                <a:t>Network</a:t>
              </a:r>
            </a:p>
          </p:txBody>
        </p:sp>
        <p:sp>
          <p:nvSpPr>
            <p:cNvPr id="22561" name="Freeform 33"/>
            <p:cNvSpPr>
              <a:spLocks noChangeArrowheads="1"/>
            </p:cNvSpPr>
            <p:nvPr/>
          </p:nvSpPr>
          <p:spPr bwMode="auto">
            <a:xfrm>
              <a:off x="590" y="1711"/>
              <a:ext cx="356" cy="314"/>
            </a:xfrm>
            <a:custGeom>
              <a:avLst/>
              <a:gdLst/>
              <a:ahLst/>
              <a:cxnLst>
                <a:cxn ang="0">
                  <a:pos x="0" y="98"/>
                </a:cxn>
                <a:cxn ang="0">
                  <a:pos x="244" y="22"/>
                </a:cxn>
                <a:cxn ang="0">
                  <a:pos x="348" y="18"/>
                </a:cxn>
                <a:cxn ang="0">
                  <a:pos x="292" y="130"/>
                </a:cxn>
                <a:cxn ang="0">
                  <a:pos x="68" y="314"/>
                </a:cxn>
              </a:cxnLst>
              <a:rect l="0" t="0" r="r" b="b"/>
              <a:pathLst>
                <a:path w="356" h="314">
                  <a:moveTo>
                    <a:pt x="0" y="98"/>
                  </a:moveTo>
                  <a:cubicBezTo>
                    <a:pt x="93" y="66"/>
                    <a:pt x="186" y="35"/>
                    <a:pt x="244" y="22"/>
                  </a:cubicBezTo>
                  <a:cubicBezTo>
                    <a:pt x="302" y="9"/>
                    <a:pt x="340" y="0"/>
                    <a:pt x="348" y="18"/>
                  </a:cubicBezTo>
                  <a:cubicBezTo>
                    <a:pt x="356" y="36"/>
                    <a:pt x="339" y="81"/>
                    <a:pt x="292" y="130"/>
                  </a:cubicBezTo>
                  <a:cubicBezTo>
                    <a:pt x="245" y="179"/>
                    <a:pt x="156" y="246"/>
                    <a:pt x="68" y="314"/>
                  </a:cubicBezTo>
                </a:path>
              </a:pathLst>
            </a:custGeom>
            <a:noFill/>
            <a:ln w="1260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62" name="Freeform 34"/>
            <p:cNvSpPr>
              <a:spLocks noChangeArrowheads="1"/>
            </p:cNvSpPr>
            <p:nvPr/>
          </p:nvSpPr>
          <p:spPr bwMode="auto">
            <a:xfrm>
              <a:off x="674" y="1796"/>
              <a:ext cx="515" cy="449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260" y="73"/>
                </a:cxn>
                <a:cxn ang="0">
                  <a:pos x="460" y="9"/>
                </a:cxn>
                <a:cxn ang="0">
                  <a:pos x="508" y="125"/>
                </a:cxn>
                <a:cxn ang="0">
                  <a:pos x="504" y="237"/>
                </a:cxn>
                <a:cxn ang="0">
                  <a:pos x="440" y="449"/>
                </a:cxn>
              </a:cxnLst>
              <a:rect l="0" t="0" r="r" b="b"/>
              <a:pathLst>
                <a:path w="515" h="449">
                  <a:moveTo>
                    <a:pt x="0" y="269"/>
                  </a:moveTo>
                  <a:cubicBezTo>
                    <a:pt x="43" y="236"/>
                    <a:pt x="183" y="116"/>
                    <a:pt x="260" y="73"/>
                  </a:cubicBezTo>
                  <a:cubicBezTo>
                    <a:pt x="337" y="30"/>
                    <a:pt x="419" y="0"/>
                    <a:pt x="460" y="9"/>
                  </a:cubicBezTo>
                  <a:cubicBezTo>
                    <a:pt x="501" y="18"/>
                    <a:pt x="501" y="87"/>
                    <a:pt x="508" y="125"/>
                  </a:cubicBezTo>
                  <a:cubicBezTo>
                    <a:pt x="515" y="163"/>
                    <a:pt x="515" y="183"/>
                    <a:pt x="504" y="237"/>
                  </a:cubicBezTo>
                  <a:cubicBezTo>
                    <a:pt x="493" y="291"/>
                    <a:pt x="466" y="370"/>
                    <a:pt x="440" y="449"/>
                  </a:cubicBezTo>
                </a:path>
              </a:pathLst>
            </a:custGeom>
            <a:noFill/>
            <a:ln w="1260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63" name="Freeform 35"/>
            <p:cNvSpPr>
              <a:spLocks noChangeArrowheads="1"/>
            </p:cNvSpPr>
            <p:nvPr/>
          </p:nvSpPr>
          <p:spPr bwMode="auto">
            <a:xfrm>
              <a:off x="694" y="1305"/>
              <a:ext cx="499" cy="346"/>
            </a:xfrm>
            <a:custGeom>
              <a:avLst/>
              <a:gdLst/>
              <a:ahLst/>
              <a:cxnLst>
                <a:cxn ang="0">
                  <a:pos x="0" y="216"/>
                </a:cxn>
                <a:cxn ang="0">
                  <a:pos x="212" y="316"/>
                </a:cxn>
                <a:cxn ang="0">
                  <a:pos x="456" y="328"/>
                </a:cxn>
                <a:cxn ang="0">
                  <a:pos x="472" y="208"/>
                </a:cxn>
                <a:cxn ang="0">
                  <a:pos x="396" y="0"/>
                </a:cxn>
              </a:cxnLst>
              <a:rect l="0" t="0" r="r" b="b"/>
              <a:pathLst>
                <a:path w="499" h="346">
                  <a:moveTo>
                    <a:pt x="0" y="216"/>
                  </a:moveTo>
                  <a:cubicBezTo>
                    <a:pt x="35" y="232"/>
                    <a:pt x="136" y="297"/>
                    <a:pt x="212" y="316"/>
                  </a:cubicBezTo>
                  <a:cubicBezTo>
                    <a:pt x="288" y="335"/>
                    <a:pt x="413" y="346"/>
                    <a:pt x="456" y="328"/>
                  </a:cubicBezTo>
                  <a:cubicBezTo>
                    <a:pt x="499" y="310"/>
                    <a:pt x="482" y="263"/>
                    <a:pt x="472" y="208"/>
                  </a:cubicBezTo>
                  <a:cubicBezTo>
                    <a:pt x="462" y="153"/>
                    <a:pt x="412" y="43"/>
                    <a:pt x="396" y="0"/>
                  </a:cubicBezTo>
                </a:path>
              </a:pathLst>
            </a:custGeom>
            <a:noFill/>
            <a:ln w="1260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64" name="Freeform 36"/>
            <p:cNvSpPr>
              <a:spLocks noChangeArrowheads="1"/>
            </p:cNvSpPr>
            <p:nvPr/>
          </p:nvSpPr>
          <p:spPr bwMode="auto">
            <a:xfrm>
              <a:off x="1560" y="1398"/>
              <a:ext cx="266" cy="847"/>
            </a:xfrm>
            <a:custGeom>
              <a:avLst/>
              <a:gdLst/>
              <a:ahLst/>
              <a:cxnLst>
                <a:cxn ang="0">
                  <a:pos x="10" y="820"/>
                </a:cxn>
                <a:cxn ang="0">
                  <a:pos x="2" y="484"/>
                </a:cxn>
                <a:cxn ang="0">
                  <a:pos x="22" y="300"/>
                </a:cxn>
                <a:cxn ang="0">
                  <a:pos x="110" y="200"/>
                </a:cxn>
                <a:cxn ang="0">
                  <a:pos x="334" y="0"/>
                </a:cxn>
              </a:cxnLst>
              <a:rect l="0" t="0" r="r" b="b"/>
              <a:pathLst>
                <a:path w="334" h="820">
                  <a:moveTo>
                    <a:pt x="10" y="820"/>
                  </a:moveTo>
                  <a:cubicBezTo>
                    <a:pt x="5" y="695"/>
                    <a:pt x="0" y="571"/>
                    <a:pt x="2" y="484"/>
                  </a:cubicBezTo>
                  <a:cubicBezTo>
                    <a:pt x="4" y="397"/>
                    <a:pt x="4" y="347"/>
                    <a:pt x="22" y="300"/>
                  </a:cubicBezTo>
                  <a:cubicBezTo>
                    <a:pt x="40" y="253"/>
                    <a:pt x="58" y="250"/>
                    <a:pt x="110" y="200"/>
                  </a:cubicBezTo>
                  <a:cubicBezTo>
                    <a:pt x="162" y="150"/>
                    <a:pt x="248" y="75"/>
                    <a:pt x="334" y="0"/>
                  </a:cubicBezTo>
                </a:path>
              </a:pathLst>
            </a:custGeom>
            <a:noFill/>
            <a:ln w="1260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65" name="Freeform 37"/>
            <p:cNvSpPr>
              <a:spLocks noChangeArrowheads="1"/>
            </p:cNvSpPr>
            <p:nvPr/>
          </p:nvSpPr>
          <p:spPr bwMode="auto">
            <a:xfrm>
              <a:off x="1691" y="1705"/>
              <a:ext cx="407" cy="344"/>
            </a:xfrm>
            <a:custGeom>
              <a:avLst/>
              <a:gdLst/>
              <a:ahLst/>
              <a:cxnLst>
                <a:cxn ang="0">
                  <a:pos x="227" y="344"/>
                </a:cxn>
                <a:cxn ang="0">
                  <a:pos x="51" y="188"/>
                </a:cxn>
                <a:cxn ang="0">
                  <a:pos x="11" y="72"/>
                </a:cxn>
                <a:cxn ang="0">
                  <a:pos x="119" y="12"/>
                </a:cxn>
                <a:cxn ang="0">
                  <a:pos x="407" y="0"/>
                </a:cxn>
              </a:cxnLst>
              <a:rect l="0" t="0" r="r" b="b"/>
              <a:pathLst>
                <a:path w="407" h="344">
                  <a:moveTo>
                    <a:pt x="227" y="344"/>
                  </a:moveTo>
                  <a:cubicBezTo>
                    <a:pt x="157" y="288"/>
                    <a:pt x="87" y="233"/>
                    <a:pt x="51" y="188"/>
                  </a:cubicBezTo>
                  <a:cubicBezTo>
                    <a:pt x="15" y="143"/>
                    <a:pt x="0" y="101"/>
                    <a:pt x="11" y="72"/>
                  </a:cubicBezTo>
                  <a:cubicBezTo>
                    <a:pt x="22" y="43"/>
                    <a:pt x="53" y="24"/>
                    <a:pt x="119" y="12"/>
                  </a:cubicBezTo>
                  <a:cubicBezTo>
                    <a:pt x="185" y="0"/>
                    <a:pt x="347" y="2"/>
                    <a:pt x="407" y="0"/>
                  </a:cubicBezTo>
                </a:path>
              </a:pathLst>
            </a:custGeom>
            <a:noFill/>
            <a:ln w="1260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66" name="Rectangle 38"/>
            <p:cNvSpPr>
              <a:spLocks noChangeArrowheads="1"/>
            </p:cNvSpPr>
            <p:nvPr/>
          </p:nvSpPr>
          <p:spPr bwMode="auto">
            <a:xfrm>
              <a:off x="1113" y="1074"/>
              <a:ext cx="574" cy="14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350"/>
                </a:spcBef>
                <a:buClr>
                  <a:srgbClr val="000000"/>
                </a:buClr>
                <a:buSzPct val="100000"/>
                <a:buFont typeface="Franklin Gothic Demi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4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P2P Overlay</a:t>
              </a:r>
            </a:p>
          </p:txBody>
        </p:sp>
        <p:sp>
          <p:nvSpPr>
            <p:cNvPr id="22567" name="Oval 39"/>
            <p:cNvSpPr>
              <a:spLocks noChangeArrowheads="1"/>
            </p:cNvSpPr>
            <p:nvPr/>
          </p:nvSpPr>
          <p:spPr bwMode="auto">
            <a:xfrm>
              <a:off x="959" y="1188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68" name="Rectangle 40"/>
            <p:cNvSpPr>
              <a:spLocks noChangeArrowheads="1"/>
            </p:cNvSpPr>
            <p:nvPr/>
          </p:nvSpPr>
          <p:spPr bwMode="auto">
            <a:xfrm>
              <a:off x="882" y="1156"/>
              <a:ext cx="133" cy="91"/>
            </a:xfrm>
            <a:prstGeom prst="rect">
              <a:avLst/>
            </a:prstGeom>
            <a:solidFill>
              <a:srgbClr val="CCFFFF"/>
            </a:solidFill>
            <a:ln w="936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200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8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P2P</a:t>
              </a:r>
            </a:p>
          </p:txBody>
        </p:sp>
        <p:sp>
          <p:nvSpPr>
            <p:cNvPr id="22569" name="Oval 41"/>
            <p:cNvSpPr>
              <a:spLocks noChangeArrowheads="1"/>
            </p:cNvSpPr>
            <p:nvPr/>
          </p:nvSpPr>
          <p:spPr bwMode="auto">
            <a:xfrm>
              <a:off x="3005" y="2056"/>
              <a:ext cx="130" cy="182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570" name="Line 42"/>
            <p:cNvSpPr>
              <a:spLocks noChangeShapeType="1"/>
            </p:cNvSpPr>
            <p:nvPr/>
          </p:nvSpPr>
          <p:spPr bwMode="auto">
            <a:xfrm flipV="1">
              <a:off x="3321" y="1619"/>
              <a:ext cx="133" cy="4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71" name="Line 43"/>
            <p:cNvSpPr>
              <a:spLocks noChangeShapeType="1"/>
            </p:cNvSpPr>
            <p:nvPr/>
          </p:nvSpPr>
          <p:spPr bwMode="auto">
            <a:xfrm flipV="1">
              <a:off x="3402" y="1827"/>
              <a:ext cx="165" cy="15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72" name="Line 44"/>
            <p:cNvSpPr>
              <a:spLocks noChangeShapeType="1"/>
            </p:cNvSpPr>
            <p:nvPr/>
          </p:nvSpPr>
          <p:spPr bwMode="auto">
            <a:xfrm flipV="1">
              <a:off x="3944" y="2049"/>
              <a:ext cx="68" cy="17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73" name="Line 45"/>
            <p:cNvSpPr>
              <a:spLocks noChangeShapeType="1"/>
            </p:cNvSpPr>
            <p:nvPr/>
          </p:nvSpPr>
          <p:spPr bwMode="auto">
            <a:xfrm flipV="1">
              <a:off x="4457" y="2025"/>
              <a:ext cx="1" cy="20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74" name="Line 46"/>
            <p:cNvSpPr>
              <a:spLocks noChangeShapeType="1"/>
            </p:cNvSpPr>
            <p:nvPr/>
          </p:nvSpPr>
          <p:spPr bwMode="auto">
            <a:xfrm flipH="1" flipV="1">
              <a:off x="4809" y="1879"/>
              <a:ext cx="158" cy="15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75" name="Line 47"/>
            <p:cNvSpPr>
              <a:spLocks noChangeShapeType="1"/>
            </p:cNvSpPr>
            <p:nvPr/>
          </p:nvSpPr>
          <p:spPr bwMode="auto">
            <a:xfrm flipH="1">
              <a:off x="4926" y="1635"/>
              <a:ext cx="282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76" name="Line 48"/>
            <p:cNvSpPr>
              <a:spLocks noChangeShapeType="1"/>
            </p:cNvSpPr>
            <p:nvPr/>
          </p:nvSpPr>
          <p:spPr bwMode="auto">
            <a:xfrm flipH="1">
              <a:off x="4696" y="1181"/>
              <a:ext cx="69" cy="8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77" name="Line 49"/>
            <p:cNvSpPr>
              <a:spLocks noChangeShapeType="1"/>
            </p:cNvSpPr>
            <p:nvPr/>
          </p:nvSpPr>
          <p:spPr bwMode="auto">
            <a:xfrm>
              <a:off x="3863" y="1083"/>
              <a:ext cx="81" cy="18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78" name="Line 50"/>
            <p:cNvSpPr>
              <a:spLocks noChangeShapeType="1"/>
            </p:cNvSpPr>
            <p:nvPr/>
          </p:nvSpPr>
          <p:spPr bwMode="auto">
            <a:xfrm>
              <a:off x="3430" y="1321"/>
              <a:ext cx="113" cy="7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79" name="Oval 51"/>
            <p:cNvSpPr>
              <a:spLocks noChangeArrowheads="1"/>
            </p:cNvSpPr>
            <p:nvPr/>
          </p:nvSpPr>
          <p:spPr bwMode="auto">
            <a:xfrm>
              <a:off x="3401" y="1165"/>
              <a:ext cx="1643" cy="972"/>
            </a:xfrm>
            <a:prstGeom prst="ellipse">
              <a:avLst/>
            </a:prstGeom>
            <a:gradFill rotWithShape="0">
              <a:gsLst>
                <a:gs pos="0">
                  <a:srgbClr val="CBCBA2"/>
                </a:gs>
                <a:gs pos="100000">
                  <a:srgbClr val="FFFFCC"/>
                </a:gs>
              </a:gsLst>
              <a:path path="shape">
                <a:fillToRect l="50000" t="50000" r="50000" b="50000"/>
              </a:path>
            </a:gradFill>
            <a:ln w="9360">
              <a:solidFill>
                <a:srgbClr val="8C8C8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22580" name="Group 52"/>
            <p:cNvGrpSpPr>
              <a:grpSpLocks/>
            </p:cNvGrpSpPr>
            <p:nvPr/>
          </p:nvGrpSpPr>
          <p:grpSpPr bwMode="auto">
            <a:xfrm>
              <a:off x="3825" y="1292"/>
              <a:ext cx="182" cy="173"/>
              <a:chOff x="3825" y="1292"/>
              <a:chExt cx="182" cy="173"/>
            </a:xfrm>
          </p:grpSpPr>
          <p:sp>
            <p:nvSpPr>
              <p:cNvPr id="22581" name="Oval 53"/>
              <p:cNvSpPr>
                <a:spLocks noChangeArrowheads="1"/>
              </p:cNvSpPr>
              <p:nvPr/>
            </p:nvSpPr>
            <p:spPr bwMode="auto">
              <a:xfrm>
                <a:off x="3825" y="1300"/>
                <a:ext cx="183" cy="166"/>
              </a:xfrm>
              <a:prstGeom prst="ellipse">
                <a:avLst/>
              </a:prstGeom>
              <a:solidFill>
                <a:srgbClr val="FFFF66">
                  <a:alpha val="96999"/>
                </a:srgbClr>
              </a:solidFill>
              <a:ln w="9360">
                <a:solidFill>
                  <a:srgbClr val="CC3300"/>
                </a:solidFill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457200" latinLnBrk="0">
                  <a:lnSpc>
                    <a:spcPct val="110000"/>
                  </a:lnSpc>
                  <a:spcBef>
                    <a:spcPts val="225"/>
                  </a:spcBef>
                  <a:buClr>
                    <a:srgbClr val="CC3300"/>
                  </a:buClr>
                  <a:buSzPct val="100000"/>
                  <a:buFont typeface="Franklin Gothic Medium" pitchFamily="34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kumimoji="0" lang="en-GB" altLang="ko-KR" sz="900" b="1">
                    <a:solidFill>
                      <a:srgbClr val="CC3300"/>
                    </a:solidFill>
                    <a:latin typeface="Candara" pitchFamily="34" charset="0"/>
                    <a:cs typeface="Arial" charset="0"/>
                  </a:rPr>
                  <a:t>DNN</a:t>
                </a:r>
              </a:p>
            </p:txBody>
          </p:sp>
          <p:sp>
            <p:nvSpPr>
              <p:cNvPr id="22582" name="AutoShape 54"/>
              <p:cNvSpPr>
                <a:spLocks noChangeArrowheads="1"/>
              </p:cNvSpPr>
              <p:nvPr/>
            </p:nvSpPr>
            <p:spPr bwMode="auto">
              <a:xfrm>
                <a:off x="3915" y="1292"/>
                <a:ext cx="77" cy="69"/>
              </a:xfrm>
              <a:prstGeom prst="can">
                <a:avLst>
                  <a:gd name="adj" fmla="val 25000"/>
                </a:avLst>
              </a:prstGeom>
              <a:solidFill>
                <a:srgbClr val="CCFFFF"/>
              </a:solidFill>
              <a:ln w="648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2583" name="Oval 55"/>
            <p:cNvSpPr>
              <a:spLocks noChangeArrowheads="1"/>
            </p:cNvSpPr>
            <p:nvPr/>
          </p:nvSpPr>
          <p:spPr bwMode="auto">
            <a:xfrm>
              <a:off x="3276" y="1946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84" name="Oval 56"/>
            <p:cNvSpPr>
              <a:spLocks noChangeArrowheads="1"/>
            </p:cNvSpPr>
            <p:nvPr/>
          </p:nvSpPr>
          <p:spPr bwMode="auto">
            <a:xfrm>
              <a:off x="3844" y="2217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85" name="Oval 57"/>
            <p:cNvSpPr>
              <a:spLocks noChangeArrowheads="1"/>
            </p:cNvSpPr>
            <p:nvPr/>
          </p:nvSpPr>
          <p:spPr bwMode="auto">
            <a:xfrm>
              <a:off x="4390" y="2238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86" name="Oval 58"/>
            <p:cNvSpPr>
              <a:spLocks noChangeArrowheads="1"/>
            </p:cNvSpPr>
            <p:nvPr/>
          </p:nvSpPr>
          <p:spPr bwMode="auto">
            <a:xfrm>
              <a:off x="4936" y="2015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87" name="Oval 59"/>
            <p:cNvSpPr>
              <a:spLocks noChangeArrowheads="1"/>
            </p:cNvSpPr>
            <p:nvPr/>
          </p:nvSpPr>
          <p:spPr bwMode="auto">
            <a:xfrm>
              <a:off x="5206" y="1552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88" name="Oval 60"/>
            <p:cNvSpPr>
              <a:spLocks noChangeArrowheads="1"/>
            </p:cNvSpPr>
            <p:nvPr/>
          </p:nvSpPr>
          <p:spPr bwMode="auto">
            <a:xfrm>
              <a:off x="4742" y="1042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89" name="Oval 61"/>
            <p:cNvSpPr>
              <a:spLocks noChangeArrowheads="1"/>
            </p:cNvSpPr>
            <p:nvPr/>
          </p:nvSpPr>
          <p:spPr bwMode="auto">
            <a:xfrm>
              <a:off x="3767" y="935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90" name="Oval 62"/>
            <p:cNvSpPr>
              <a:spLocks noChangeArrowheads="1"/>
            </p:cNvSpPr>
            <p:nvPr/>
          </p:nvSpPr>
          <p:spPr bwMode="auto">
            <a:xfrm>
              <a:off x="3300" y="1209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sp>
          <p:nvSpPr>
            <p:cNvPr id="22591" name="Oval 63"/>
            <p:cNvSpPr>
              <a:spLocks noChangeArrowheads="1"/>
            </p:cNvSpPr>
            <p:nvPr/>
          </p:nvSpPr>
          <p:spPr bwMode="auto">
            <a:xfrm>
              <a:off x="3167" y="1602"/>
              <a:ext cx="154" cy="139"/>
            </a:xfrm>
            <a:prstGeom prst="ellipse">
              <a:avLst/>
            </a:prstGeom>
            <a:solidFill>
              <a:srgbClr val="FF5050">
                <a:alpha val="96999"/>
              </a:srgbClr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457200" latinLnBrk="0">
                <a:lnSpc>
                  <a:spcPct val="110000"/>
                </a:lnSpc>
                <a:spcBef>
                  <a:spcPts val="250"/>
                </a:spcBef>
                <a:buClr>
                  <a:srgbClr val="CCFFFF"/>
                </a:buClr>
                <a:buSzPct val="100000"/>
                <a:buFont typeface="Franklin Gothic Medium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000">
                  <a:solidFill>
                    <a:srgbClr val="CCFFFF"/>
                  </a:solidFill>
                  <a:latin typeface="Candara" pitchFamily="34" charset="0"/>
                  <a:cs typeface="Arial" charset="0"/>
                </a:rPr>
                <a:t>H</a:t>
              </a:r>
            </a:p>
          </p:txBody>
        </p:sp>
        <p:grpSp>
          <p:nvGrpSpPr>
            <p:cNvPr id="22592" name="Group 64"/>
            <p:cNvGrpSpPr>
              <a:grpSpLocks/>
            </p:cNvGrpSpPr>
            <p:nvPr/>
          </p:nvGrpSpPr>
          <p:grpSpPr bwMode="auto">
            <a:xfrm>
              <a:off x="4274" y="1260"/>
              <a:ext cx="182" cy="173"/>
              <a:chOff x="4274" y="1260"/>
              <a:chExt cx="182" cy="173"/>
            </a:xfrm>
          </p:grpSpPr>
          <p:sp>
            <p:nvSpPr>
              <p:cNvPr id="22593" name="Oval 65"/>
              <p:cNvSpPr>
                <a:spLocks noChangeArrowheads="1"/>
              </p:cNvSpPr>
              <p:nvPr/>
            </p:nvSpPr>
            <p:spPr bwMode="auto">
              <a:xfrm>
                <a:off x="4274" y="1268"/>
                <a:ext cx="183" cy="166"/>
              </a:xfrm>
              <a:prstGeom prst="ellipse">
                <a:avLst/>
              </a:prstGeom>
              <a:solidFill>
                <a:srgbClr val="FFFF66">
                  <a:alpha val="96999"/>
                </a:srgbClr>
              </a:solidFill>
              <a:ln w="9360">
                <a:solidFill>
                  <a:srgbClr val="CC3300"/>
                </a:solidFill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457200" latinLnBrk="0">
                  <a:lnSpc>
                    <a:spcPct val="110000"/>
                  </a:lnSpc>
                  <a:spcBef>
                    <a:spcPts val="225"/>
                  </a:spcBef>
                  <a:buClr>
                    <a:srgbClr val="CC3300"/>
                  </a:buClr>
                  <a:buSzPct val="100000"/>
                  <a:buFont typeface="Franklin Gothic Medium" pitchFamily="34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kumimoji="0" lang="en-GB" altLang="ko-KR" sz="900" b="1">
                    <a:solidFill>
                      <a:srgbClr val="CC3300"/>
                    </a:solidFill>
                    <a:latin typeface="Candara" pitchFamily="34" charset="0"/>
                    <a:cs typeface="Arial" charset="0"/>
                  </a:rPr>
                  <a:t>DNN</a:t>
                </a:r>
              </a:p>
            </p:txBody>
          </p:sp>
          <p:sp>
            <p:nvSpPr>
              <p:cNvPr id="22594" name="AutoShape 66"/>
              <p:cNvSpPr>
                <a:spLocks noChangeArrowheads="1"/>
              </p:cNvSpPr>
              <p:nvPr/>
            </p:nvSpPr>
            <p:spPr bwMode="auto">
              <a:xfrm>
                <a:off x="4364" y="1260"/>
                <a:ext cx="77" cy="69"/>
              </a:xfrm>
              <a:prstGeom prst="can">
                <a:avLst>
                  <a:gd name="adj" fmla="val 25000"/>
                </a:avLst>
              </a:prstGeom>
              <a:solidFill>
                <a:srgbClr val="CCFFFF"/>
              </a:solidFill>
              <a:ln w="648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22595" name="Group 67"/>
            <p:cNvGrpSpPr>
              <a:grpSpLocks/>
            </p:cNvGrpSpPr>
            <p:nvPr/>
          </p:nvGrpSpPr>
          <p:grpSpPr bwMode="auto">
            <a:xfrm>
              <a:off x="4088" y="1460"/>
              <a:ext cx="182" cy="173"/>
              <a:chOff x="4088" y="1460"/>
              <a:chExt cx="182" cy="173"/>
            </a:xfrm>
          </p:grpSpPr>
          <p:sp>
            <p:nvSpPr>
              <p:cNvPr id="22596" name="Oval 68"/>
              <p:cNvSpPr>
                <a:spLocks noChangeArrowheads="1"/>
              </p:cNvSpPr>
              <p:nvPr/>
            </p:nvSpPr>
            <p:spPr bwMode="auto">
              <a:xfrm>
                <a:off x="4088" y="1468"/>
                <a:ext cx="183" cy="166"/>
              </a:xfrm>
              <a:prstGeom prst="ellipse">
                <a:avLst/>
              </a:prstGeom>
              <a:solidFill>
                <a:srgbClr val="FFFF66">
                  <a:alpha val="96999"/>
                </a:srgbClr>
              </a:solidFill>
              <a:ln w="9360">
                <a:solidFill>
                  <a:srgbClr val="CC3300"/>
                </a:solidFill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457200" latinLnBrk="0">
                  <a:lnSpc>
                    <a:spcPct val="110000"/>
                  </a:lnSpc>
                  <a:spcBef>
                    <a:spcPts val="225"/>
                  </a:spcBef>
                  <a:buClr>
                    <a:srgbClr val="CC3300"/>
                  </a:buClr>
                  <a:buSzPct val="100000"/>
                  <a:buFont typeface="Franklin Gothic Medium" pitchFamily="34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kumimoji="0" lang="en-GB" altLang="ko-KR" sz="900" b="1">
                    <a:solidFill>
                      <a:srgbClr val="CC3300"/>
                    </a:solidFill>
                    <a:latin typeface="Candara" pitchFamily="34" charset="0"/>
                    <a:cs typeface="Arial" charset="0"/>
                  </a:rPr>
                  <a:t>DNN</a:t>
                </a:r>
              </a:p>
            </p:txBody>
          </p:sp>
          <p:sp>
            <p:nvSpPr>
              <p:cNvPr id="22597" name="AutoShape 69"/>
              <p:cNvSpPr>
                <a:spLocks noChangeArrowheads="1"/>
              </p:cNvSpPr>
              <p:nvPr/>
            </p:nvSpPr>
            <p:spPr bwMode="auto">
              <a:xfrm>
                <a:off x="4178" y="1460"/>
                <a:ext cx="77" cy="69"/>
              </a:xfrm>
              <a:prstGeom prst="can">
                <a:avLst>
                  <a:gd name="adj" fmla="val 25000"/>
                </a:avLst>
              </a:prstGeom>
              <a:solidFill>
                <a:srgbClr val="CCFFFF"/>
              </a:solidFill>
              <a:ln w="648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22598" name="Group 70"/>
            <p:cNvGrpSpPr>
              <a:grpSpLocks/>
            </p:cNvGrpSpPr>
            <p:nvPr/>
          </p:nvGrpSpPr>
          <p:grpSpPr bwMode="auto">
            <a:xfrm>
              <a:off x="3901" y="1708"/>
              <a:ext cx="182" cy="173"/>
              <a:chOff x="3901" y="1708"/>
              <a:chExt cx="182" cy="173"/>
            </a:xfrm>
          </p:grpSpPr>
          <p:sp>
            <p:nvSpPr>
              <p:cNvPr id="22599" name="Oval 71"/>
              <p:cNvSpPr>
                <a:spLocks noChangeArrowheads="1"/>
              </p:cNvSpPr>
              <p:nvPr/>
            </p:nvSpPr>
            <p:spPr bwMode="auto">
              <a:xfrm>
                <a:off x="3901" y="1716"/>
                <a:ext cx="183" cy="166"/>
              </a:xfrm>
              <a:prstGeom prst="ellipse">
                <a:avLst/>
              </a:prstGeom>
              <a:solidFill>
                <a:srgbClr val="FFFF66">
                  <a:alpha val="96999"/>
                </a:srgbClr>
              </a:solidFill>
              <a:ln w="9360">
                <a:solidFill>
                  <a:srgbClr val="CC3300"/>
                </a:solidFill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457200" latinLnBrk="0">
                  <a:lnSpc>
                    <a:spcPct val="110000"/>
                  </a:lnSpc>
                  <a:spcBef>
                    <a:spcPts val="225"/>
                  </a:spcBef>
                  <a:buClr>
                    <a:srgbClr val="CC3300"/>
                  </a:buClr>
                  <a:buSzPct val="100000"/>
                  <a:buFont typeface="Franklin Gothic Medium" pitchFamily="34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kumimoji="0" lang="en-GB" altLang="ko-KR" sz="900" b="1">
                    <a:solidFill>
                      <a:srgbClr val="CC3300"/>
                    </a:solidFill>
                    <a:latin typeface="Candara" pitchFamily="34" charset="0"/>
                    <a:cs typeface="Arial" charset="0"/>
                  </a:rPr>
                  <a:t>DNN</a:t>
                </a:r>
              </a:p>
            </p:txBody>
          </p:sp>
          <p:sp>
            <p:nvSpPr>
              <p:cNvPr id="22600" name="AutoShape 72"/>
              <p:cNvSpPr>
                <a:spLocks noChangeArrowheads="1"/>
              </p:cNvSpPr>
              <p:nvPr/>
            </p:nvSpPr>
            <p:spPr bwMode="auto">
              <a:xfrm>
                <a:off x="3991" y="1708"/>
                <a:ext cx="77" cy="69"/>
              </a:xfrm>
              <a:prstGeom prst="can">
                <a:avLst>
                  <a:gd name="adj" fmla="val 25000"/>
                </a:avLst>
              </a:prstGeom>
              <a:solidFill>
                <a:srgbClr val="CCFFFF"/>
              </a:solidFill>
              <a:ln w="648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22601" name="Group 73"/>
            <p:cNvGrpSpPr>
              <a:grpSpLocks/>
            </p:cNvGrpSpPr>
            <p:nvPr/>
          </p:nvGrpSpPr>
          <p:grpSpPr bwMode="auto">
            <a:xfrm>
              <a:off x="3567" y="1708"/>
              <a:ext cx="182" cy="173"/>
              <a:chOff x="3567" y="1708"/>
              <a:chExt cx="182" cy="173"/>
            </a:xfrm>
          </p:grpSpPr>
          <p:sp>
            <p:nvSpPr>
              <p:cNvPr id="22602" name="Oval 74"/>
              <p:cNvSpPr>
                <a:spLocks noChangeArrowheads="1"/>
              </p:cNvSpPr>
              <p:nvPr/>
            </p:nvSpPr>
            <p:spPr bwMode="auto">
              <a:xfrm>
                <a:off x="3567" y="1716"/>
                <a:ext cx="183" cy="166"/>
              </a:xfrm>
              <a:prstGeom prst="ellipse">
                <a:avLst/>
              </a:prstGeom>
              <a:solidFill>
                <a:srgbClr val="FFFF66">
                  <a:alpha val="96999"/>
                </a:srgbClr>
              </a:solidFill>
              <a:ln w="9360">
                <a:solidFill>
                  <a:srgbClr val="CC3300"/>
                </a:solidFill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457200" latinLnBrk="0">
                  <a:lnSpc>
                    <a:spcPct val="110000"/>
                  </a:lnSpc>
                  <a:spcBef>
                    <a:spcPts val="225"/>
                  </a:spcBef>
                  <a:buClr>
                    <a:srgbClr val="CC3300"/>
                  </a:buClr>
                  <a:buSzPct val="100000"/>
                  <a:buFont typeface="Franklin Gothic Medium" pitchFamily="34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kumimoji="0" lang="en-GB" altLang="ko-KR" sz="900" b="1">
                    <a:solidFill>
                      <a:srgbClr val="CC3300"/>
                    </a:solidFill>
                    <a:latin typeface="Candara" pitchFamily="34" charset="0"/>
                    <a:cs typeface="Arial" charset="0"/>
                  </a:rPr>
                  <a:t>DNN</a:t>
                </a:r>
              </a:p>
            </p:txBody>
          </p:sp>
          <p:sp>
            <p:nvSpPr>
              <p:cNvPr id="22603" name="AutoShape 75"/>
              <p:cNvSpPr>
                <a:spLocks noChangeArrowheads="1"/>
              </p:cNvSpPr>
              <p:nvPr/>
            </p:nvSpPr>
            <p:spPr bwMode="auto">
              <a:xfrm>
                <a:off x="3657" y="1708"/>
                <a:ext cx="77" cy="69"/>
              </a:xfrm>
              <a:prstGeom prst="can">
                <a:avLst>
                  <a:gd name="adj" fmla="val 25000"/>
                </a:avLst>
              </a:prstGeom>
              <a:solidFill>
                <a:srgbClr val="CCFFFF"/>
              </a:solidFill>
              <a:ln w="648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22604" name="Group 76"/>
            <p:cNvGrpSpPr>
              <a:grpSpLocks/>
            </p:cNvGrpSpPr>
            <p:nvPr/>
          </p:nvGrpSpPr>
          <p:grpSpPr bwMode="auto">
            <a:xfrm>
              <a:off x="4091" y="1892"/>
              <a:ext cx="182" cy="173"/>
              <a:chOff x="4091" y="1892"/>
              <a:chExt cx="182" cy="173"/>
            </a:xfrm>
          </p:grpSpPr>
          <p:sp>
            <p:nvSpPr>
              <p:cNvPr id="22605" name="Oval 77"/>
              <p:cNvSpPr>
                <a:spLocks noChangeArrowheads="1"/>
              </p:cNvSpPr>
              <p:nvPr/>
            </p:nvSpPr>
            <p:spPr bwMode="auto">
              <a:xfrm>
                <a:off x="4091" y="1900"/>
                <a:ext cx="183" cy="166"/>
              </a:xfrm>
              <a:prstGeom prst="ellipse">
                <a:avLst/>
              </a:prstGeom>
              <a:solidFill>
                <a:srgbClr val="FFFF66">
                  <a:alpha val="96999"/>
                </a:srgbClr>
              </a:solidFill>
              <a:ln w="9360">
                <a:solidFill>
                  <a:srgbClr val="CC3300"/>
                </a:solidFill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457200" latinLnBrk="0">
                  <a:lnSpc>
                    <a:spcPct val="110000"/>
                  </a:lnSpc>
                  <a:spcBef>
                    <a:spcPts val="225"/>
                  </a:spcBef>
                  <a:buClr>
                    <a:srgbClr val="CC3300"/>
                  </a:buClr>
                  <a:buSzPct val="100000"/>
                  <a:buFont typeface="Franklin Gothic Medium" pitchFamily="34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kumimoji="0" lang="en-GB" altLang="ko-KR" sz="900" b="1">
                    <a:solidFill>
                      <a:srgbClr val="CC3300"/>
                    </a:solidFill>
                    <a:latin typeface="Candara" pitchFamily="34" charset="0"/>
                    <a:cs typeface="Arial" charset="0"/>
                  </a:rPr>
                  <a:t>DNN</a:t>
                </a:r>
              </a:p>
            </p:txBody>
          </p:sp>
          <p:sp>
            <p:nvSpPr>
              <p:cNvPr id="22606" name="AutoShape 78"/>
              <p:cNvSpPr>
                <a:spLocks noChangeArrowheads="1"/>
              </p:cNvSpPr>
              <p:nvPr/>
            </p:nvSpPr>
            <p:spPr bwMode="auto">
              <a:xfrm>
                <a:off x="4181" y="1892"/>
                <a:ext cx="77" cy="69"/>
              </a:xfrm>
              <a:prstGeom prst="can">
                <a:avLst>
                  <a:gd name="adj" fmla="val 25000"/>
                </a:avLst>
              </a:prstGeom>
              <a:solidFill>
                <a:srgbClr val="CCFFFF"/>
              </a:solidFill>
              <a:ln w="648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22607" name="Group 79"/>
            <p:cNvGrpSpPr>
              <a:grpSpLocks/>
            </p:cNvGrpSpPr>
            <p:nvPr/>
          </p:nvGrpSpPr>
          <p:grpSpPr bwMode="auto">
            <a:xfrm>
              <a:off x="4442" y="1829"/>
              <a:ext cx="182" cy="173"/>
              <a:chOff x="4442" y="1829"/>
              <a:chExt cx="182" cy="173"/>
            </a:xfrm>
          </p:grpSpPr>
          <p:sp>
            <p:nvSpPr>
              <p:cNvPr id="22608" name="Oval 80"/>
              <p:cNvSpPr>
                <a:spLocks noChangeArrowheads="1"/>
              </p:cNvSpPr>
              <p:nvPr/>
            </p:nvSpPr>
            <p:spPr bwMode="auto">
              <a:xfrm>
                <a:off x="4442" y="1837"/>
                <a:ext cx="183" cy="166"/>
              </a:xfrm>
              <a:prstGeom prst="ellipse">
                <a:avLst/>
              </a:prstGeom>
              <a:solidFill>
                <a:srgbClr val="FFFF66">
                  <a:alpha val="96999"/>
                </a:srgbClr>
              </a:solidFill>
              <a:ln w="9360">
                <a:solidFill>
                  <a:srgbClr val="CC3300"/>
                </a:solidFill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457200" latinLnBrk="0">
                  <a:lnSpc>
                    <a:spcPct val="110000"/>
                  </a:lnSpc>
                  <a:spcBef>
                    <a:spcPts val="225"/>
                  </a:spcBef>
                  <a:buClr>
                    <a:srgbClr val="CC3300"/>
                  </a:buClr>
                  <a:buSzPct val="100000"/>
                  <a:buFont typeface="Franklin Gothic Medium" pitchFamily="34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kumimoji="0" lang="en-GB" altLang="ko-KR" sz="900" b="1">
                    <a:solidFill>
                      <a:srgbClr val="CC3300"/>
                    </a:solidFill>
                    <a:latin typeface="Candara" pitchFamily="34" charset="0"/>
                    <a:cs typeface="Arial" charset="0"/>
                  </a:rPr>
                  <a:t>DNN</a:t>
                </a:r>
              </a:p>
            </p:txBody>
          </p:sp>
          <p:sp>
            <p:nvSpPr>
              <p:cNvPr id="22609" name="AutoShape 81"/>
              <p:cNvSpPr>
                <a:spLocks noChangeArrowheads="1"/>
              </p:cNvSpPr>
              <p:nvPr/>
            </p:nvSpPr>
            <p:spPr bwMode="auto">
              <a:xfrm>
                <a:off x="4532" y="1829"/>
                <a:ext cx="77" cy="69"/>
              </a:xfrm>
              <a:prstGeom prst="can">
                <a:avLst>
                  <a:gd name="adj" fmla="val 25000"/>
                </a:avLst>
              </a:prstGeom>
              <a:solidFill>
                <a:srgbClr val="CCFFFF"/>
              </a:solidFill>
              <a:ln w="648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22610" name="Group 82"/>
            <p:cNvGrpSpPr>
              <a:grpSpLocks/>
            </p:cNvGrpSpPr>
            <p:nvPr/>
          </p:nvGrpSpPr>
          <p:grpSpPr bwMode="auto">
            <a:xfrm>
              <a:off x="4650" y="1574"/>
              <a:ext cx="182" cy="173"/>
              <a:chOff x="4650" y="1574"/>
              <a:chExt cx="182" cy="173"/>
            </a:xfrm>
          </p:grpSpPr>
          <p:sp>
            <p:nvSpPr>
              <p:cNvPr id="22611" name="Oval 83"/>
              <p:cNvSpPr>
                <a:spLocks noChangeArrowheads="1"/>
              </p:cNvSpPr>
              <p:nvPr/>
            </p:nvSpPr>
            <p:spPr bwMode="auto">
              <a:xfrm>
                <a:off x="4650" y="1582"/>
                <a:ext cx="183" cy="166"/>
              </a:xfrm>
              <a:prstGeom prst="ellipse">
                <a:avLst/>
              </a:prstGeom>
              <a:solidFill>
                <a:srgbClr val="FFFF66">
                  <a:alpha val="96999"/>
                </a:srgbClr>
              </a:solidFill>
              <a:ln w="9360">
                <a:solidFill>
                  <a:srgbClr val="CC3300"/>
                </a:solidFill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457200" latinLnBrk="0">
                  <a:lnSpc>
                    <a:spcPct val="110000"/>
                  </a:lnSpc>
                  <a:spcBef>
                    <a:spcPts val="225"/>
                  </a:spcBef>
                  <a:buClr>
                    <a:srgbClr val="CC3300"/>
                  </a:buClr>
                  <a:buSzPct val="100000"/>
                  <a:buFont typeface="Franklin Gothic Medium" pitchFamily="34" charset="0"/>
                  <a:buNone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</a:pPr>
                <a:r>
                  <a:rPr kumimoji="0" lang="en-GB" altLang="ko-KR" sz="900" b="1">
                    <a:solidFill>
                      <a:srgbClr val="CC3300"/>
                    </a:solidFill>
                    <a:latin typeface="Candara" pitchFamily="34" charset="0"/>
                    <a:cs typeface="Arial" charset="0"/>
                  </a:rPr>
                  <a:t>DNN</a:t>
                </a:r>
              </a:p>
            </p:txBody>
          </p:sp>
          <p:sp>
            <p:nvSpPr>
              <p:cNvPr id="22612" name="AutoShape 84"/>
              <p:cNvSpPr>
                <a:spLocks noChangeArrowheads="1"/>
              </p:cNvSpPr>
              <p:nvPr/>
            </p:nvSpPr>
            <p:spPr bwMode="auto">
              <a:xfrm>
                <a:off x="4740" y="1574"/>
                <a:ext cx="77" cy="69"/>
              </a:xfrm>
              <a:prstGeom prst="can">
                <a:avLst>
                  <a:gd name="adj" fmla="val 25000"/>
                </a:avLst>
              </a:prstGeom>
              <a:solidFill>
                <a:srgbClr val="CCFFFF"/>
              </a:solidFill>
              <a:ln w="648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2613" name="Line 85"/>
            <p:cNvSpPr>
              <a:spLocks noChangeShapeType="1"/>
            </p:cNvSpPr>
            <p:nvPr/>
          </p:nvSpPr>
          <p:spPr bwMode="auto">
            <a:xfrm flipV="1">
              <a:off x="3699" y="1455"/>
              <a:ext cx="164" cy="23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14" name="Line 86"/>
            <p:cNvSpPr>
              <a:spLocks noChangeShapeType="1"/>
            </p:cNvSpPr>
            <p:nvPr/>
          </p:nvSpPr>
          <p:spPr bwMode="auto">
            <a:xfrm>
              <a:off x="3750" y="1796"/>
              <a:ext cx="151" cy="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15" name="Line 87"/>
            <p:cNvSpPr>
              <a:spLocks noChangeShapeType="1"/>
            </p:cNvSpPr>
            <p:nvPr/>
          </p:nvSpPr>
          <p:spPr bwMode="auto">
            <a:xfrm flipV="1">
              <a:off x="4084" y="1619"/>
              <a:ext cx="95" cy="16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16" name="Line 88"/>
            <p:cNvSpPr>
              <a:spLocks noChangeShapeType="1"/>
            </p:cNvSpPr>
            <p:nvPr/>
          </p:nvSpPr>
          <p:spPr bwMode="auto">
            <a:xfrm>
              <a:off x="4012" y="1409"/>
              <a:ext cx="167" cy="9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17" name="Line 89"/>
            <p:cNvSpPr>
              <a:spLocks noChangeShapeType="1"/>
            </p:cNvSpPr>
            <p:nvPr/>
          </p:nvSpPr>
          <p:spPr bwMode="auto">
            <a:xfrm flipV="1">
              <a:off x="4259" y="1437"/>
              <a:ext cx="45" cy="9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18" name="Line 90"/>
            <p:cNvSpPr>
              <a:spLocks noChangeShapeType="1"/>
            </p:cNvSpPr>
            <p:nvPr/>
          </p:nvSpPr>
          <p:spPr bwMode="auto">
            <a:xfrm>
              <a:off x="4256" y="1602"/>
              <a:ext cx="369" cy="49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19" name="Line 91"/>
            <p:cNvSpPr>
              <a:spLocks noChangeShapeType="1"/>
            </p:cNvSpPr>
            <p:nvPr/>
          </p:nvSpPr>
          <p:spPr bwMode="auto">
            <a:xfrm flipH="1">
              <a:off x="4608" y="1723"/>
              <a:ext cx="93" cy="10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20" name="Line 92"/>
            <p:cNvSpPr>
              <a:spLocks noChangeShapeType="1"/>
            </p:cNvSpPr>
            <p:nvPr/>
          </p:nvSpPr>
          <p:spPr bwMode="auto">
            <a:xfrm flipV="1">
              <a:off x="4259" y="1944"/>
              <a:ext cx="183" cy="19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21" name="Line 93"/>
            <p:cNvSpPr>
              <a:spLocks noChangeShapeType="1"/>
            </p:cNvSpPr>
            <p:nvPr/>
          </p:nvSpPr>
          <p:spPr bwMode="auto">
            <a:xfrm>
              <a:off x="4069" y="1862"/>
              <a:ext cx="22" cy="59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22" name="Line 94"/>
            <p:cNvSpPr>
              <a:spLocks noChangeShapeType="1"/>
            </p:cNvSpPr>
            <p:nvPr/>
          </p:nvSpPr>
          <p:spPr bwMode="auto">
            <a:xfrm>
              <a:off x="4442" y="1390"/>
              <a:ext cx="257" cy="21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23" name="Line 95"/>
            <p:cNvSpPr>
              <a:spLocks noChangeShapeType="1"/>
            </p:cNvSpPr>
            <p:nvPr/>
          </p:nvSpPr>
          <p:spPr bwMode="auto">
            <a:xfrm flipV="1">
              <a:off x="3993" y="1327"/>
              <a:ext cx="281" cy="2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24" name="Rectangle 96"/>
            <p:cNvSpPr>
              <a:spLocks noChangeArrowheads="1"/>
            </p:cNvSpPr>
            <p:nvPr/>
          </p:nvSpPr>
          <p:spPr bwMode="auto">
            <a:xfrm>
              <a:off x="3699" y="1501"/>
              <a:ext cx="1043" cy="24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350"/>
                </a:spcBef>
                <a:buClr>
                  <a:srgbClr val="000000"/>
                </a:buClr>
                <a:buSzPct val="100000"/>
                <a:buFont typeface="Franklin Gothic Demi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4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Dissemination</a:t>
              </a:r>
            </a:p>
            <a:p>
              <a:pPr algn="ctr" defTabSz="457200" latinLnBrk="0">
                <a:lnSpc>
                  <a:spcPct val="60000"/>
                </a:lnSpc>
                <a:spcBef>
                  <a:spcPts val="175"/>
                </a:spcBef>
                <a:buClr>
                  <a:srgbClr val="000000"/>
                </a:buClr>
                <a:buSzPct val="100000"/>
                <a:buFont typeface="Franklin Gothic Demi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14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Network</a:t>
              </a:r>
            </a:p>
          </p:txBody>
        </p:sp>
        <p:sp>
          <p:nvSpPr>
            <p:cNvPr id="22625" name="Freeform 97"/>
            <p:cNvSpPr>
              <a:spLocks noChangeArrowheads="1"/>
            </p:cNvSpPr>
            <p:nvPr/>
          </p:nvSpPr>
          <p:spPr bwMode="auto">
            <a:xfrm>
              <a:off x="3423" y="1850"/>
              <a:ext cx="158" cy="147"/>
            </a:xfrm>
            <a:custGeom>
              <a:avLst/>
              <a:gdLst/>
              <a:ahLst/>
              <a:cxnLst>
                <a:cxn ang="0">
                  <a:pos x="0" y="147"/>
                </a:cxn>
                <a:cxn ang="0">
                  <a:pos x="158" y="0"/>
                </a:cxn>
              </a:cxnLst>
              <a:rect l="0" t="0" r="r" b="b"/>
              <a:pathLst>
                <a:path w="158" h="147">
                  <a:moveTo>
                    <a:pt x="0" y="147"/>
                  </a:moveTo>
                  <a:cubicBezTo>
                    <a:pt x="65" y="86"/>
                    <a:pt x="131" y="26"/>
                    <a:pt x="158" y="0"/>
                  </a:cubicBezTo>
                </a:path>
              </a:pathLst>
            </a:custGeom>
            <a:noFill/>
            <a:ln w="1908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626" name="Freeform 98"/>
            <p:cNvSpPr>
              <a:spLocks noChangeArrowheads="1"/>
            </p:cNvSpPr>
            <p:nvPr/>
          </p:nvSpPr>
          <p:spPr bwMode="auto">
            <a:xfrm>
              <a:off x="3316" y="1651"/>
              <a:ext cx="298" cy="75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40" y="7"/>
                </a:cxn>
                <a:cxn ang="0">
                  <a:pos x="298" y="75"/>
                </a:cxn>
              </a:cxnLst>
              <a:rect l="0" t="0" r="r" b="b"/>
              <a:pathLst>
                <a:path w="298" h="75">
                  <a:moveTo>
                    <a:pt x="0" y="32"/>
                  </a:moveTo>
                  <a:cubicBezTo>
                    <a:pt x="23" y="28"/>
                    <a:pt x="90" y="0"/>
                    <a:pt x="140" y="7"/>
                  </a:cubicBezTo>
                  <a:cubicBezTo>
                    <a:pt x="190" y="14"/>
                    <a:pt x="265" y="61"/>
                    <a:pt x="298" y="75"/>
                  </a:cubicBezTo>
                </a:path>
              </a:pathLst>
            </a:custGeom>
            <a:noFill/>
            <a:ln w="1908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627" name="Freeform 99"/>
            <p:cNvSpPr>
              <a:spLocks noChangeArrowheads="1"/>
            </p:cNvSpPr>
            <p:nvPr/>
          </p:nvSpPr>
          <p:spPr bwMode="auto">
            <a:xfrm>
              <a:off x="4828" y="1592"/>
              <a:ext cx="373" cy="66"/>
            </a:xfrm>
            <a:custGeom>
              <a:avLst/>
              <a:gdLst/>
              <a:ahLst/>
              <a:cxnLst>
                <a:cxn ang="0">
                  <a:pos x="0" y="66"/>
                </a:cxn>
                <a:cxn ang="0">
                  <a:pos x="136" y="10"/>
                </a:cxn>
                <a:cxn ang="0">
                  <a:pos x="373" y="4"/>
                </a:cxn>
              </a:cxnLst>
              <a:rect l="0" t="0" r="r" b="b"/>
              <a:pathLst>
                <a:path w="373" h="66">
                  <a:moveTo>
                    <a:pt x="0" y="66"/>
                  </a:moveTo>
                  <a:cubicBezTo>
                    <a:pt x="22" y="57"/>
                    <a:pt x="74" y="20"/>
                    <a:pt x="136" y="10"/>
                  </a:cubicBezTo>
                  <a:cubicBezTo>
                    <a:pt x="198" y="0"/>
                    <a:pt x="324" y="5"/>
                    <a:pt x="373" y="4"/>
                  </a:cubicBezTo>
                </a:path>
              </a:pathLst>
            </a:custGeom>
            <a:noFill/>
            <a:ln w="1908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628" name="Freeform 100"/>
            <p:cNvSpPr>
              <a:spLocks noChangeArrowheads="1"/>
            </p:cNvSpPr>
            <p:nvPr/>
          </p:nvSpPr>
          <p:spPr bwMode="auto">
            <a:xfrm flipH="1">
              <a:off x="3823" y="1054"/>
              <a:ext cx="102" cy="250"/>
            </a:xfrm>
            <a:custGeom>
              <a:avLst/>
              <a:gdLst/>
              <a:ahLst/>
              <a:cxnLst>
                <a:cxn ang="0">
                  <a:pos x="0" y="147"/>
                </a:cxn>
                <a:cxn ang="0">
                  <a:pos x="158" y="0"/>
                </a:cxn>
              </a:cxnLst>
              <a:rect l="0" t="0" r="r" b="b"/>
              <a:pathLst>
                <a:path w="158" h="147">
                  <a:moveTo>
                    <a:pt x="0" y="147"/>
                  </a:moveTo>
                  <a:cubicBezTo>
                    <a:pt x="65" y="86"/>
                    <a:pt x="131" y="26"/>
                    <a:pt x="158" y="0"/>
                  </a:cubicBezTo>
                </a:path>
              </a:pathLst>
            </a:custGeom>
            <a:noFill/>
            <a:ln w="1908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629" name="Freeform 101"/>
            <p:cNvSpPr>
              <a:spLocks noChangeArrowheads="1"/>
            </p:cNvSpPr>
            <p:nvPr/>
          </p:nvSpPr>
          <p:spPr bwMode="auto">
            <a:xfrm>
              <a:off x="3925" y="1962"/>
              <a:ext cx="154" cy="234"/>
            </a:xfrm>
            <a:custGeom>
              <a:avLst/>
              <a:gdLst/>
              <a:ahLst/>
              <a:cxnLst>
                <a:cxn ang="0">
                  <a:pos x="154" y="0"/>
                </a:cxn>
                <a:cxn ang="0">
                  <a:pos x="62" y="63"/>
                </a:cxn>
                <a:cxn ang="0">
                  <a:pos x="0" y="234"/>
                </a:cxn>
              </a:cxnLst>
              <a:rect l="0" t="0" r="r" b="b"/>
              <a:pathLst>
                <a:path w="154" h="234">
                  <a:moveTo>
                    <a:pt x="154" y="0"/>
                  </a:moveTo>
                  <a:cubicBezTo>
                    <a:pt x="139" y="10"/>
                    <a:pt x="88" y="24"/>
                    <a:pt x="62" y="63"/>
                  </a:cubicBezTo>
                  <a:cubicBezTo>
                    <a:pt x="36" y="102"/>
                    <a:pt x="13" y="199"/>
                    <a:pt x="0" y="234"/>
                  </a:cubicBezTo>
                </a:path>
              </a:pathLst>
            </a:custGeom>
            <a:noFill/>
            <a:ln w="1908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2630" name="Rectangle 102"/>
            <p:cNvSpPr>
              <a:spLocks noChangeArrowheads="1"/>
            </p:cNvSpPr>
            <p:nvPr/>
          </p:nvSpPr>
          <p:spPr bwMode="auto">
            <a:xfrm>
              <a:off x="3407" y="1940"/>
              <a:ext cx="121" cy="80"/>
            </a:xfrm>
            <a:prstGeom prst="rect">
              <a:avLst/>
            </a:prstGeom>
            <a:solidFill>
              <a:srgbClr val="FFFF66"/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175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7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API</a:t>
              </a:r>
            </a:p>
          </p:txBody>
        </p:sp>
        <p:sp>
          <p:nvSpPr>
            <p:cNvPr id="22631" name="Rectangle 103"/>
            <p:cNvSpPr>
              <a:spLocks noChangeArrowheads="1"/>
            </p:cNvSpPr>
            <p:nvPr/>
          </p:nvSpPr>
          <p:spPr bwMode="auto">
            <a:xfrm>
              <a:off x="3851" y="2160"/>
              <a:ext cx="121" cy="80"/>
            </a:xfrm>
            <a:prstGeom prst="rect">
              <a:avLst/>
            </a:prstGeom>
            <a:solidFill>
              <a:srgbClr val="FFFF66"/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175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7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API</a:t>
              </a:r>
            </a:p>
          </p:txBody>
        </p:sp>
        <p:sp>
          <p:nvSpPr>
            <p:cNvPr id="22632" name="Rectangle 104"/>
            <p:cNvSpPr>
              <a:spLocks noChangeArrowheads="1"/>
            </p:cNvSpPr>
            <p:nvPr/>
          </p:nvSpPr>
          <p:spPr bwMode="auto">
            <a:xfrm>
              <a:off x="5119" y="1548"/>
              <a:ext cx="121" cy="80"/>
            </a:xfrm>
            <a:prstGeom prst="rect">
              <a:avLst/>
            </a:prstGeom>
            <a:solidFill>
              <a:srgbClr val="FFFF66"/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175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7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API</a:t>
              </a:r>
            </a:p>
          </p:txBody>
        </p:sp>
        <p:sp>
          <p:nvSpPr>
            <p:cNvPr id="22633" name="Rectangle 105"/>
            <p:cNvSpPr>
              <a:spLocks noChangeArrowheads="1"/>
            </p:cNvSpPr>
            <p:nvPr/>
          </p:nvSpPr>
          <p:spPr bwMode="auto">
            <a:xfrm>
              <a:off x="3759" y="1048"/>
              <a:ext cx="121" cy="80"/>
            </a:xfrm>
            <a:prstGeom prst="rect">
              <a:avLst/>
            </a:prstGeom>
            <a:solidFill>
              <a:srgbClr val="FFFF66"/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175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7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API</a:t>
              </a:r>
            </a:p>
          </p:txBody>
        </p:sp>
        <p:sp>
          <p:nvSpPr>
            <p:cNvPr id="22634" name="Rectangle 106"/>
            <p:cNvSpPr>
              <a:spLocks noChangeArrowheads="1"/>
            </p:cNvSpPr>
            <p:nvPr/>
          </p:nvSpPr>
          <p:spPr bwMode="auto">
            <a:xfrm>
              <a:off x="3295" y="1652"/>
              <a:ext cx="121" cy="80"/>
            </a:xfrm>
            <a:prstGeom prst="rect">
              <a:avLst/>
            </a:prstGeom>
            <a:solidFill>
              <a:srgbClr val="FFFF66"/>
            </a:solidFill>
            <a:ln w="9360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pPr algn="ctr" defTabSz="457200" latinLnBrk="0">
                <a:lnSpc>
                  <a:spcPct val="110000"/>
                </a:lnSpc>
                <a:spcBef>
                  <a:spcPts val="175"/>
                </a:spcBef>
                <a:buClr>
                  <a:srgbClr val="000000"/>
                </a:buClr>
                <a:buSzPct val="100000"/>
                <a:buFont typeface="Franklin Gothic Medium Cond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sz="700" b="1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API</a:t>
              </a:r>
            </a:p>
          </p:txBody>
        </p:sp>
        <p:sp>
          <p:nvSpPr>
            <p:cNvPr id="22635" name="AutoShape 107"/>
            <p:cNvSpPr>
              <a:spLocks noChangeArrowheads="1"/>
            </p:cNvSpPr>
            <p:nvPr/>
          </p:nvSpPr>
          <p:spPr bwMode="auto">
            <a:xfrm>
              <a:off x="2587" y="1582"/>
              <a:ext cx="350" cy="28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08" name="슬라이드 번호 개체 틀 10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22</a:t>
            </a:fld>
            <a:endParaRPr lang="en-US" altLang="ko-K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94F5C-2DFE-4B1E-AC50-BB0A874B1358}" type="slidenum">
              <a:rPr lang="en-US" altLang="ko-KR"/>
              <a:pPr/>
              <a:t>23</a:t>
            </a:fld>
            <a:endParaRPr lang="en-US" altLang="ko-KR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8"/>
            <a:ext cx="8232775" cy="1055687"/>
          </a:xfrm>
          <a:ln/>
        </p:spPr>
        <p:txBody>
          <a:bodyPr lIns="0" tIns="0" rIns="0" bIns="0"/>
          <a:lstStyle/>
          <a:p>
            <a:pPr defTabSz="457200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>
                <a:latin typeface="Candara" pitchFamily="34" charset="0"/>
              </a:rPr>
              <a:t>Terminology: </a:t>
            </a:r>
            <a:r>
              <a:rPr lang="en-GB" altLang="ko-KR" i="1">
                <a:latin typeface="Candara" pitchFamily="34" charset="0"/>
              </a:rPr>
              <a:t>Objects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1" y="1600200"/>
            <a:ext cx="7848600" cy="4495800"/>
          </a:xfrm>
          <a:ln/>
        </p:spPr>
        <p:txBody>
          <a:bodyPr lIns="0" tIns="0" rIns="0" bIns="0"/>
          <a:lstStyle/>
          <a:p>
            <a:pPr marL="338138" indent="-33813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b="1" dirty="0">
                <a:latin typeface="Candara" pitchFamily="34" charset="0"/>
              </a:rPr>
              <a:t>Distinguish between objects at two abstraction levels:</a:t>
            </a:r>
          </a:p>
          <a:p>
            <a:pPr marL="338138" indent="-33813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b="1" dirty="0">
                <a:latin typeface="Candara" pitchFamily="34" charset="0"/>
              </a:rPr>
              <a:t>Information object</a:t>
            </a:r>
          </a:p>
          <a:p>
            <a:pPr marL="738188" lvl="1" indent="-28098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dirty="0">
                <a:latin typeface="Candara" pitchFamily="34" charset="0"/>
              </a:rPr>
              <a:t>Piece of information with some meaning (semantics)</a:t>
            </a:r>
            <a:r>
              <a:rPr lang="ar-SA" sz="2000" dirty="0">
                <a:latin typeface="Candara" pitchFamily="34" charset="0"/>
              </a:rPr>
              <a:t>‏</a:t>
            </a:r>
            <a:endParaRPr lang="en-GB" altLang="ko-KR" sz="2000" dirty="0">
              <a:latin typeface="Candara" pitchFamily="34" charset="0"/>
            </a:endParaRPr>
          </a:p>
          <a:p>
            <a:pPr lvl="2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dirty="0">
                <a:latin typeface="Candara" pitchFamily="34" charset="0"/>
              </a:rPr>
              <a:t>a book, a movie, a picture, an email, etc</a:t>
            </a:r>
          </a:p>
          <a:p>
            <a:pPr marL="738188" lvl="1" indent="-28098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dirty="0">
                <a:latin typeface="Candara" pitchFamily="34" charset="0"/>
              </a:rPr>
              <a:t>Can have metadata</a:t>
            </a:r>
          </a:p>
          <a:p>
            <a:pPr marL="738188" lvl="1" indent="-28098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dirty="0">
                <a:latin typeface="Candara" pitchFamily="34" charset="0"/>
              </a:rPr>
              <a:t>Represented by zero or more bit-level objects</a:t>
            </a:r>
          </a:p>
          <a:p>
            <a:pPr marL="738188" lvl="1" indent="-28098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dirty="0">
                <a:latin typeface="Candara" pitchFamily="34" charset="0"/>
              </a:rPr>
              <a:t>Can have hierarchy</a:t>
            </a:r>
          </a:p>
          <a:p>
            <a:pPr lvl="2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dirty="0">
                <a:latin typeface="Candara" pitchFamily="34" charset="0"/>
              </a:rPr>
              <a:t>Movie has frames, book has pages, etc</a:t>
            </a:r>
          </a:p>
          <a:p>
            <a:pPr marL="338138" indent="-33813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b="1" dirty="0">
                <a:latin typeface="Candara" pitchFamily="34" charset="0"/>
              </a:rPr>
              <a:t>Bit-level object</a:t>
            </a:r>
          </a:p>
          <a:p>
            <a:pPr marL="738188" lvl="1" indent="-28098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dirty="0">
                <a:latin typeface="Candara" pitchFamily="34" charset="0"/>
              </a:rPr>
              <a:t>Sequence of unique bits</a:t>
            </a:r>
          </a:p>
          <a:p>
            <a:pPr marL="738188" lvl="1" indent="-28098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dirty="0">
                <a:latin typeface="Candara" pitchFamily="34" charset="0"/>
              </a:rPr>
              <a:t>Can be represented by its hash (SHA-1, MD-5, etc)</a:t>
            </a:r>
            <a:r>
              <a:rPr lang="ar-SA" sz="2000" dirty="0">
                <a:latin typeface="Candara" pitchFamily="34" charset="0"/>
              </a:rPr>
              <a:t>‏</a:t>
            </a:r>
            <a:endParaRPr lang="en-GB" altLang="ko-KR" sz="2000" dirty="0">
              <a:latin typeface="Candara" pitchFamily="34" charset="0"/>
            </a:endParaRPr>
          </a:p>
          <a:p>
            <a:pPr marL="738188" lvl="1" indent="-280988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dirty="0">
                <a:latin typeface="Candara" pitchFamily="34" charset="0"/>
              </a:rPr>
              <a:t>Can have hierarchy</a:t>
            </a:r>
          </a:p>
          <a:p>
            <a:pPr lvl="2" defTabSz="457200">
              <a:lnSpc>
                <a:spcPct val="87000"/>
              </a:lnSpc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ko-KR" sz="2000" dirty="0">
                <a:latin typeface="Candara" pitchFamily="34" charset="0"/>
              </a:rPr>
              <a:t>Corresponding to Information object hierarchy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슬라이드 번호 개체 틀 4"/>
          <p:cNvSpPr>
            <a:spLocks noGrp="1"/>
          </p:cNvSpPr>
          <p:nvPr>
            <p:ph type="sldNum" sz="quarter" idx="12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7C38207E-772D-4271-A2EB-EAE247540D15}" type="slidenum">
              <a:rPr lang="en-US" altLang="ko-KR" b="1">
                <a:latin typeface="Candara" pitchFamily="34" charset="0"/>
              </a:rPr>
              <a:pPr/>
              <a:t>24</a:t>
            </a:fld>
            <a:endParaRPr lang="en-US" altLang="ko-KR" b="1">
              <a:latin typeface="Candara" pitchFamily="34" charset="0"/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5563"/>
            <a:ext cx="8123238" cy="1141412"/>
          </a:xfrm>
          <a:ln/>
        </p:spPr>
        <p:txBody>
          <a:bodyPr lIns="0" tIns="0" rIns="0" bIns="0"/>
          <a:lstStyle/>
          <a:p>
            <a:pPr defTabSz="457200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 sz="3600" dirty="0">
                <a:latin typeface="Candara" pitchFamily="34" charset="0"/>
              </a:rPr>
              <a:t>Object </a:t>
            </a:r>
            <a:r>
              <a:rPr lang="en-GB" altLang="ko-KR" sz="3600" dirty="0" smtClean="0">
                <a:latin typeface="Candara" pitchFamily="34" charset="0"/>
              </a:rPr>
              <a:t>model</a:t>
            </a:r>
            <a:endParaRPr lang="en-GB" altLang="ko-KR" sz="3600" dirty="0">
              <a:latin typeface="Candara" pitchFamily="34" charset="0"/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79388" y="1600200"/>
            <a:ext cx="8783637" cy="4435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23" name="그룹 22"/>
          <p:cNvGrpSpPr/>
          <p:nvPr/>
        </p:nvGrpSpPr>
        <p:grpSpPr>
          <a:xfrm>
            <a:off x="1371600" y="1295400"/>
            <a:ext cx="6172200" cy="4876800"/>
            <a:chOff x="1905000" y="977900"/>
            <a:chExt cx="5638800" cy="5410200"/>
          </a:xfrm>
        </p:grpSpPr>
        <p:sp>
          <p:nvSpPr>
            <p:cNvPr id="40964" name="Rectangle 4"/>
            <p:cNvSpPr>
              <a:spLocks noChangeArrowheads="1"/>
            </p:cNvSpPr>
            <p:nvPr/>
          </p:nvSpPr>
          <p:spPr bwMode="auto">
            <a:xfrm>
              <a:off x="2209800" y="977900"/>
              <a:ext cx="2438400" cy="762000"/>
            </a:xfrm>
            <a:prstGeom prst="rect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defTabSz="457200" latinLnBrk="0">
                <a:lnSpc>
                  <a:spcPct val="87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b="1" u="sng">
                  <a:solidFill>
                    <a:srgbClr val="FFFFFF"/>
                  </a:solidFill>
                  <a:latin typeface="Candara" pitchFamily="34" charset="0"/>
                  <a:cs typeface="Arial" charset="0"/>
                </a:rPr>
                <a:t>info-obj</a:t>
              </a:r>
            </a:p>
          </p:txBody>
        </p:sp>
        <p:sp>
          <p:nvSpPr>
            <p:cNvPr id="40965" name="Rectangle 5"/>
            <p:cNvSpPr>
              <a:spLocks noChangeArrowheads="1"/>
            </p:cNvSpPr>
            <p:nvPr/>
          </p:nvSpPr>
          <p:spPr bwMode="auto">
            <a:xfrm>
              <a:off x="2209800" y="2197100"/>
              <a:ext cx="2286000" cy="457200"/>
            </a:xfrm>
            <a:prstGeom prst="rect">
              <a:avLst/>
            </a:prstGeom>
            <a:solidFill>
              <a:srgbClr val="00B8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defTabSz="457200" latinLnBrk="0">
                <a:lnSpc>
                  <a:spcPct val="87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b="1" u="sng">
                  <a:solidFill>
                    <a:srgbClr val="FFFFFF"/>
                  </a:solidFill>
                  <a:latin typeface="Candara" pitchFamily="34" charset="0"/>
                  <a:cs typeface="Arial" charset="0"/>
                </a:rPr>
                <a:t>obj</a:t>
              </a:r>
            </a:p>
          </p:txBody>
        </p:sp>
        <p:sp>
          <p:nvSpPr>
            <p:cNvPr id="40966" name="Rectangle 6"/>
            <p:cNvSpPr>
              <a:spLocks noChangeArrowheads="1"/>
            </p:cNvSpPr>
            <p:nvPr/>
          </p:nvSpPr>
          <p:spPr bwMode="auto">
            <a:xfrm>
              <a:off x="1905000" y="3416300"/>
              <a:ext cx="2895600" cy="1752600"/>
            </a:xfrm>
            <a:prstGeom prst="rect">
              <a:avLst/>
            </a:prstGeom>
            <a:solidFill>
              <a:srgbClr val="FFFF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b"/>
            <a:lstStyle/>
            <a:p>
              <a:pPr algn="r" defTabSz="457200" latinLnBrk="0">
                <a:lnSpc>
                  <a:spcPct val="87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container</a:t>
              </a:r>
            </a:p>
          </p:txBody>
        </p:sp>
        <p:sp>
          <p:nvSpPr>
            <p:cNvPr id="40967" name="Rectangle 7"/>
            <p:cNvSpPr>
              <a:spLocks noChangeArrowheads="1"/>
            </p:cNvSpPr>
            <p:nvPr/>
          </p:nvSpPr>
          <p:spPr bwMode="auto">
            <a:xfrm>
              <a:off x="2438400" y="3797300"/>
              <a:ext cx="1828800" cy="533400"/>
            </a:xfrm>
            <a:prstGeom prst="rect">
              <a:avLst/>
            </a:prstGeom>
            <a:solidFill>
              <a:srgbClr val="FF99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defTabSz="457200" latinLnBrk="0">
                <a:lnSpc>
                  <a:spcPct val="87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 b="1" u="sng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obj@container</a:t>
              </a:r>
            </a:p>
          </p:txBody>
        </p:sp>
        <p:sp>
          <p:nvSpPr>
            <p:cNvPr id="40968" name="Line 8"/>
            <p:cNvSpPr>
              <a:spLocks noChangeShapeType="1"/>
            </p:cNvSpPr>
            <p:nvPr/>
          </p:nvSpPr>
          <p:spPr bwMode="auto">
            <a:xfrm>
              <a:off x="3352800" y="2654300"/>
              <a:ext cx="1588" cy="11430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0969" name="Line 9"/>
            <p:cNvSpPr>
              <a:spLocks noChangeShapeType="1"/>
            </p:cNvSpPr>
            <p:nvPr/>
          </p:nvSpPr>
          <p:spPr bwMode="auto">
            <a:xfrm>
              <a:off x="3352800" y="1739900"/>
              <a:ext cx="1588" cy="4572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0970" name="Oval 10"/>
            <p:cNvSpPr>
              <a:spLocks noChangeArrowheads="1"/>
            </p:cNvSpPr>
            <p:nvPr/>
          </p:nvSpPr>
          <p:spPr bwMode="auto">
            <a:xfrm>
              <a:off x="1981200" y="5702300"/>
              <a:ext cx="1143000" cy="457200"/>
            </a:xfrm>
            <a:prstGeom prst="ellipse">
              <a:avLst/>
            </a:prstGeom>
            <a:solidFill>
              <a:srgbClr val="008000">
                <a:alpha val="39999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defTabSz="457200" latinLnBrk="0">
                <a:lnSpc>
                  <a:spcPct val="87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>
                  <a:solidFill>
                    <a:srgbClr val="FFFFFF"/>
                  </a:solidFill>
                  <a:latin typeface="Candara" pitchFamily="34" charset="0"/>
                  <a:cs typeface="Arial" charset="0"/>
                </a:rPr>
                <a:t>locator1</a:t>
              </a:r>
            </a:p>
          </p:txBody>
        </p:sp>
        <p:sp>
          <p:nvSpPr>
            <p:cNvPr id="40971" name="Oval 11"/>
            <p:cNvSpPr>
              <a:spLocks noChangeArrowheads="1"/>
            </p:cNvSpPr>
            <p:nvPr/>
          </p:nvSpPr>
          <p:spPr bwMode="auto">
            <a:xfrm>
              <a:off x="3581400" y="5702300"/>
              <a:ext cx="1143000" cy="457200"/>
            </a:xfrm>
            <a:prstGeom prst="ellipse">
              <a:avLst/>
            </a:prstGeom>
            <a:solidFill>
              <a:srgbClr val="008000">
                <a:alpha val="39999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defTabSz="457200" latinLnBrk="0">
                <a:lnSpc>
                  <a:spcPct val="87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>
                  <a:solidFill>
                    <a:srgbClr val="FFFFFF"/>
                  </a:solidFill>
                  <a:latin typeface="Candara" pitchFamily="34" charset="0"/>
                  <a:cs typeface="Arial" charset="0"/>
                </a:rPr>
                <a:t>locator2</a:t>
              </a:r>
            </a:p>
          </p:txBody>
        </p:sp>
        <p:sp>
          <p:nvSpPr>
            <p:cNvPr id="40972" name="Line 12"/>
            <p:cNvSpPr>
              <a:spLocks noChangeShapeType="1"/>
            </p:cNvSpPr>
            <p:nvPr/>
          </p:nvSpPr>
          <p:spPr bwMode="auto">
            <a:xfrm>
              <a:off x="2590800" y="5168900"/>
              <a:ext cx="1588" cy="5334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0973" name="Line 13"/>
            <p:cNvSpPr>
              <a:spLocks noChangeShapeType="1"/>
            </p:cNvSpPr>
            <p:nvPr/>
          </p:nvSpPr>
          <p:spPr bwMode="auto">
            <a:xfrm>
              <a:off x="4162425" y="5168900"/>
              <a:ext cx="1588" cy="5334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0974" name="AutoShape 14"/>
            <p:cNvSpPr>
              <a:spLocks noChangeArrowheads="1"/>
            </p:cNvSpPr>
            <p:nvPr/>
          </p:nvSpPr>
          <p:spPr bwMode="auto">
            <a:xfrm>
              <a:off x="5257800" y="1952625"/>
              <a:ext cx="2286000" cy="914400"/>
            </a:xfrm>
            <a:prstGeom prst="leftArrowCallout">
              <a:avLst>
                <a:gd name="adj1" fmla="val 25000"/>
                <a:gd name="adj2" fmla="val 25000"/>
                <a:gd name="adj3" fmla="val 41667"/>
                <a:gd name="adj4" fmla="val 66667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defTabSz="457200" latinLnBrk="0">
                <a:lnSpc>
                  <a:spcPct val="87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Bit-level </a:t>
              </a:r>
            </a:p>
            <a:p>
              <a:pPr algn="ctr" defTabSz="457200" latinLnBrk="0">
                <a:lnSpc>
                  <a:spcPct val="87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Objects</a:t>
              </a:r>
            </a:p>
          </p:txBody>
        </p:sp>
        <p:sp>
          <p:nvSpPr>
            <p:cNvPr id="40975" name="AutoShape 15"/>
            <p:cNvSpPr>
              <a:spLocks noChangeArrowheads="1"/>
            </p:cNvSpPr>
            <p:nvPr/>
          </p:nvSpPr>
          <p:spPr bwMode="auto">
            <a:xfrm>
              <a:off x="5257800" y="977900"/>
              <a:ext cx="2286000" cy="914400"/>
            </a:xfrm>
            <a:prstGeom prst="leftArrowCallout">
              <a:avLst>
                <a:gd name="adj1" fmla="val 25000"/>
                <a:gd name="adj2" fmla="val 25000"/>
                <a:gd name="adj3" fmla="val 41667"/>
                <a:gd name="adj4" fmla="val 66667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defTabSz="457200" latinLnBrk="0">
                <a:lnSpc>
                  <a:spcPct val="87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Higher-level</a:t>
              </a:r>
              <a:b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</a:b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semantics</a:t>
              </a:r>
            </a:p>
          </p:txBody>
        </p:sp>
        <p:sp>
          <p:nvSpPr>
            <p:cNvPr id="40976" name="AutoShape 16"/>
            <p:cNvSpPr>
              <a:spLocks noChangeArrowheads="1"/>
            </p:cNvSpPr>
            <p:nvPr/>
          </p:nvSpPr>
          <p:spPr bwMode="auto">
            <a:xfrm>
              <a:off x="5257800" y="3263900"/>
              <a:ext cx="2286000" cy="1905000"/>
            </a:xfrm>
            <a:prstGeom prst="leftArrowCallout">
              <a:avLst>
                <a:gd name="adj1" fmla="val 25000"/>
                <a:gd name="adj2" fmla="val 25000"/>
                <a:gd name="adj3" fmla="val 20000"/>
                <a:gd name="adj4" fmla="val 66667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defTabSz="457200" latinLnBrk="0">
                <a:lnSpc>
                  <a:spcPct val="87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Copies or </a:t>
              </a:r>
              <a:b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</a:b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chunks </a:t>
              </a:r>
              <a:b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</a:b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available</a:t>
              </a:r>
              <a:b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</a:b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at certain</a:t>
              </a:r>
              <a:b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</a:b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(recursive) </a:t>
              </a:r>
              <a:b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</a:b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containers,</a:t>
              </a:r>
              <a:b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</a:b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e.g. node</a:t>
              </a:r>
            </a:p>
          </p:txBody>
        </p:sp>
        <p:sp>
          <p:nvSpPr>
            <p:cNvPr id="40977" name="AutoShape 17"/>
            <p:cNvSpPr>
              <a:spLocks noChangeArrowheads="1"/>
            </p:cNvSpPr>
            <p:nvPr/>
          </p:nvSpPr>
          <p:spPr bwMode="auto">
            <a:xfrm>
              <a:off x="5257800" y="5473700"/>
              <a:ext cx="2286000" cy="914400"/>
            </a:xfrm>
            <a:prstGeom prst="leftArrowCallout">
              <a:avLst>
                <a:gd name="adj1" fmla="val 25000"/>
                <a:gd name="adj2" fmla="val 25000"/>
                <a:gd name="adj3" fmla="val 41667"/>
                <a:gd name="adj4" fmla="val 66667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algn="ctr" defTabSz="457200" latinLnBrk="0">
                <a:lnSpc>
                  <a:spcPct val="87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Mobility/</a:t>
              </a:r>
              <a:b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</a:br>
              <a:r>
                <a:rPr kumimoji="0" lang="en-GB" altLang="ko-KR">
                  <a:solidFill>
                    <a:srgbClr val="000000"/>
                  </a:solidFill>
                  <a:latin typeface="Candara" pitchFamily="34" charset="0"/>
                  <a:cs typeface="Arial" charset="0"/>
                </a:rPr>
                <a:t>multi-homing</a:t>
              </a:r>
            </a:p>
          </p:txBody>
        </p:sp>
        <p:sp>
          <p:nvSpPr>
            <p:cNvPr id="40978" name="Line 18"/>
            <p:cNvSpPr>
              <a:spLocks noChangeShapeType="1"/>
            </p:cNvSpPr>
            <p:nvPr/>
          </p:nvSpPr>
          <p:spPr bwMode="auto">
            <a:xfrm>
              <a:off x="3048000" y="1816100"/>
              <a:ext cx="228600" cy="3810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0979" name="Line 19"/>
            <p:cNvSpPr>
              <a:spLocks noChangeShapeType="1"/>
            </p:cNvSpPr>
            <p:nvPr/>
          </p:nvSpPr>
          <p:spPr bwMode="auto">
            <a:xfrm flipH="1">
              <a:off x="3425825" y="1816100"/>
              <a:ext cx="234950" cy="3810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0980" name="Line 20"/>
            <p:cNvSpPr>
              <a:spLocks noChangeShapeType="1"/>
            </p:cNvSpPr>
            <p:nvPr/>
          </p:nvSpPr>
          <p:spPr bwMode="auto">
            <a:xfrm flipH="1">
              <a:off x="3121025" y="2654300"/>
              <a:ext cx="234950" cy="3048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40981" name="Line 21"/>
            <p:cNvSpPr>
              <a:spLocks noChangeShapeType="1"/>
            </p:cNvSpPr>
            <p:nvPr/>
          </p:nvSpPr>
          <p:spPr bwMode="auto">
            <a:xfrm>
              <a:off x="3352800" y="2654300"/>
              <a:ext cx="228600" cy="3048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prstDash val="dash"/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8F447-CE0F-41E7-9612-0381FB35CEEB}" type="slidenum">
              <a:rPr lang="en-US" altLang="ko-KR"/>
              <a:pPr/>
              <a:t>25</a:t>
            </a:fld>
            <a:endParaRPr lang="en-US" altLang="ko-KR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9089"/>
            <a:ext cx="8232775" cy="823912"/>
          </a:xfrm>
          <a:ln/>
        </p:spPr>
        <p:txBody>
          <a:bodyPr lIns="0" tIns="0" rIns="0" bIns="0"/>
          <a:lstStyle/>
          <a:p>
            <a:pPr defTabSz="457200">
              <a:lnSpc>
                <a:spcPct val="87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ko-KR" dirty="0" err="1">
                <a:latin typeface="Candara" pitchFamily="34" charset="0"/>
              </a:rPr>
              <a:t>NetInf</a:t>
            </a:r>
            <a:r>
              <a:rPr lang="en-GB" altLang="ko-KR" dirty="0">
                <a:latin typeface="Candara" pitchFamily="34" charset="0"/>
              </a:rPr>
              <a:t> architecture overview</a:t>
            </a:r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4481513" y="1250950"/>
            <a:ext cx="635000" cy="573088"/>
          </a:xfrm>
          <a:prstGeom prst="roundRect">
            <a:avLst>
              <a:gd name="adj" fmla="val 278"/>
            </a:avLst>
          </a:prstGeom>
          <a:solidFill>
            <a:srgbClr val="FFCC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5000" rIns="90000" bIns="45000" anchor="ctr" anchorCtr="1"/>
          <a:lstStyle/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5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NetInf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5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User A</a:t>
            </a:r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5519738" y="1250950"/>
            <a:ext cx="635000" cy="573088"/>
          </a:xfrm>
          <a:prstGeom prst="roundRect">
            <a:avLst>
              <a:gd name="adj" fmla="val 278"/>
            </a:avLst>
          </a:prstGeom>
          <a:solidFill>
            <a:srgbClr val="FFCC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5000" rIns="90000" bIns="45000" anchor="ctr" anchorCtr="1"/>
          <a:lstStyle/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5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NetInf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5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User B</a:t>
            </a:r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6643688" y="1250950"/>
            <a:ext cx="635000" cy="573088"/>
          </a:xfrm>
          <a:prstGeom prst="roundRect">
            <a:avLst>
              <a:gd name="adj" fmla="val 278"/>
            </a:avLst>
          </a:prstGeom>
          <a:solidFill>
            <a:srgbClr val="FFCC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5000" rIns="90000" bIns="45000" anchor="ctr" anchorCtr="1"/>
          <a:lstStyle/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5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NetInf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5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User C</a:t>
            </a:r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2344738" y="2417763"/>
            <a:ext cx="5824537" cy="2894012"/>
          </a:xfrm>
          <a:prstGeom prst="roundRect">
            <a:avLst>
              <a:gd name="adj" fmla="val 51"/>
            </a:avLst>
          </a:prstGeom>
          <a:solidFill>
            <a:srgbClr val="99CC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>
            <a:off x="2406650" y="1673225"/>
            <a:ext cx="1587500" cy="549275"/>
          </a:xfrm>
          <a:prstGeom prst="roundRect">
            <a:avLst>
              <a:gd name="adj" fmla="val 287"/>
            </a:avLst>
          </a:prstGeom>
          <a:solidFill>
            <a:srgbClr val="00DCFF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Google for 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NetInf objects</a:t>
            </a:r>
          </a:p>
        </p:txBody>
      </p:sp>
      <p:sp>
        <p:nvSpPr>
          <p:cNvPr id="28680" name="Oval 8"/>
          <p:cNvSpPr>
            <a:spLocks noChangeArrowheads="1"/>
          </p:cNvSpPr>
          <p:nvPr/>
        </p:nvSpPr>
        <p:spPr bwMode="auto">
          <a:xfrm>
            <a:off x="5138738" y="2212975"/>
            <a:ext cx="1392237" cy="414338"/>
          </a:xfrm>
          <a:prstGeom prst="ellipse">
            <a:avLst/>
          </a:prstGeom>
          <a:solidFill>
            <a:srgbClr val="94BD5E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5000" rIns="90000" bIns="45000" anchor="ctr" anchorCtr="1"/>
          <a:lstStyle/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Operate on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object by ID</a:t>
            </a:r>
          </a:p>
        </p:txBody>
      </p:sp>
      <p:sp>
        <p:nvSpPr>
          <p:cNvPr id="28681" name="AutoShape 9"/>
          <p:cNvSpPr>
            <a:spLocks noChangeArrowheads="1"/>
          </p:cNvSpPr>
          <p:nvPr/>
        </p:nvSpPr>
        <p:spPr bwMode="auto">
          <a:xfrm>
            <a:off x="4521200" y="2773363"/>
            <a:ext cx="1820863" cy="5556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5000" rIns="90000" bIns="45000" anchor="ctr"/>
          <a:lstStyle/>
          <a:p>
            <a:pPr algn="ctr"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Locate Information</a:t>
            </a:r>
          </a:p>
          <a:p>
            <a:pPr algn="ctr"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Object</a:t>
            </a:r>
          </a:p>
        </p:txBody>
      </p:sp>
      <p:sp>
        <p:nvSpPr>
          <p:cNvPr id="28682" name="AutoShape 10"/>
          <p:cNvSpPr>
            <a:spLocks noChangeArrowheads="1"/>
          </p:cNvSpPr>
          <p:nvPr/>
        </p:nvSpPr>
        <p:spPr bwMode="auto">
          <a:xfrm>
            <a:off x="4657725" y="3870325"/>
            <a:ext cx="1233488" cy="712788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5000" rIns="90000" bIns="45000" anchor="ctr"/>
          <a:lstStyle/>
          <a:p>
            <a:pPr algn="ctr"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Locate </a:t>
            </a:r>
          </a:p>
          <a:p>
            <a:pPr algn="ctr"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Bit-level</a:t>
            </a:r>
          </a:p>
          <a:p>
            <a:pPr algn="ctr"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Object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2460625" y="2524125"/>
            <a:ext cx="1117600" cy="52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NetInf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machinery</a:t>
            </a:r>
          </a:p>
        </p:txBody>
      </p:sp>
      <p:sp>
        <p:nvSpPr>
          <p:cNvPr id="28684" name="AutoShape 12"/>
          <p:cNvSpPr>
            <a:spLocks noChangeArrowheads="1"/>
          </p:cNvSpPr>
          <p:nvPr/>
        </p:nvSpPr>
        <p:spPr bwMode="auto">
          <a:xfrm>
            <a:off x="3575050" y="5562600"/>
            <a:ext cx="1336675" cy="742950"/>
          </a:xfrm>
          <a:prstGeom prst="roundRect">
            <a:avLst>
              <a:gd name="adj" fmla="val 213"/>
            </a:avLst>
          </a:prstGeom>
          <a:solidFill>
            <a:srgbClr val="FFCC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Transport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Bit-level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objects</a:t>
            </a:r>
          </a:p>
        </p:txBody>
      </p:sp>
      <p:sp>
        <p:nvSpPr>
          <p:cNvPr id="28685" name="AutoShape 13"/>
          <p:cNvSpPr>
            <a:spLocks noChangeArrowheads="1"/>
          </p:cNvSpPr>
          <p:nvPr/>
        </p:nvSpPr>
        <p:spPr bwMode="auto">
          <a:xfrm>
            <a:off x="2976563" y="3287713"/>
            <a:ext cx="1544637" cy="6445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5000" rIns="90000" bIns="45000" anchor="ctr"/>
          <a:lstStyle/>
          <a:p>
            <a:pPr algn="ctr"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Locate Real </a:t>
            </a:r>
          </a:p>
          <a:p>
            <a:pPr algn="ctr"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World Object</a:t>
            </a:r>
          </a:p>
        </p:txBody>
      </p:sp>
      <p:sp>
        <p:nvSpPr>
          <p:cNvPr id="28686" name="AutoShape 14"/>
          <p:cNvSpPr>
            <a:spLocks noChangeArrowheads="1"/>
          </p:cNvSpPr>
          <p:nvPr/>
        </p:nvSpPr>
        <p:spPr bwMode="auto">
          <a:xfrm>
            <a:off x="2732088" y="4065588"/>
            <a:ext cx="1404937" cy="1160462"/>
          </a:xfrm>
          <a:prstGeom prst="can">
            <a:avLst>
              <a:gd name="adj" fmla="val 25000"/>
            </a:avLst>
          </a:prstGeom>
          <a:solidFill>
            <a:srgbClr val="FFFF66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5000" rIns="90000" bIns="45000" anchor="ctr"/>
          <a:lstStyle/>
          <a:p>
            <a:pPr algn="ctr"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Real World </a:t>
            </a:r>
          </a:p>
          <a:p>
            <a:pPr algn="ctr"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Object tracker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6332538" y="2524125"/>
            <a:ext cx="1968500" cy="172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NetInf Object operations </a:t>
            </a:r>
          </a:p>
          <a:p>
            <a:pPr algn="ctr"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kumimoji="0" lang="en-GB" altLang="ko-KR" sz="1200">
              <a:solidFill>
                <a:srgbClr val="000000"/>
              </a:solidFill>
              <a:latin typeface="Candara" pitchFamily="34" charset="0"/>
              <a:cs typeface="Arial" charset="0"/>
            </a:endParaRP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 Create ID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 Publish ID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 Remove ID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 Store/update object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 Get object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 Locate object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Char char="•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 Delete object</a:t>
            </a:r>
          </a:p>
        </p:txBody>
      </p:sp>
      <p:sp>
        <p:nvSpPr>
          <p:cNvPr id="28688" name="AutoShape 16"/>
          <p:cNvSpPr>
            <a:spLocks noChangeArrowheads="1"/>
          </p:cNvSpPr>
          <p:nvPr/>
        </p:nvSpPr>
        <p:spPr bwMode="auto">
          <a:xfrm>
            <a:off x="6475413" y="5573713"/>
            <a:ext cx="1336675" cy="731837"/>
          </a:xfrm>
          <a:prstGeom prst="roundRect">
            <a:avLst>
              <a:gd name="adj" fmla="val 213"/>
            </a:avLst>
          </a:prstGeom>
          <a:solidFill>
            <a:srgbClr val="FFCC99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Store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Bit-level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6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objects</a:t>
            </a:r>
          </a:p>
        </p:txBody>
      </p:sp>
      <p:sp>
        <p:nvSpPr>
          <p:cNvPr id="28689" name="Oval 17"/>
          <p:cNvSpPr>
            <a:spLocks noChangeArrowheads="1"/>
          </p:cNvSpPr>
          <p:nvPr/>
        </p:nvSpPr>
        <p:spPr bwMode="auto">
          <a:xfrm>
            <a:off x="4692650" y="5103813"/>
            <a:ext cx="1985963" cy="414337"/>
          </a:xfrm>
          <a:prstGeom prst="ellipse">
            <a:avLst/>
          </a:prstGeom>
          <a:solidFill>
            <a:srgbClr val="94BD5E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5000" rIns="90000" bIns="45000" anchor="ctr" anchorCtr="1"/>
          <a:lstStyle/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Move Bit-level object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to/from location</a:t>
            </a:r>
          </a:p>
        </p:txBody>
      </p:sp>
      <p:pic>
        <p:nvPicPr>
          <p:cNvPr id="28690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9563" y="4579938"/>
            <a:ext cx="803275" cy="650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8691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0438" y="5105400"/>
            <a:ext cx="917575" cy="1160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8692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1175" y="2181225"/>
            <a:ext cx="1084263" cy="12795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174625" y="1798638"/>
            <a:ext cx="1854200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>
                <a:solidFill>
                  <a:srgbClr val="000000"/>
                </a:solidFill>
                <a:latin typeface="Candara" pitchFamily="34" charset="0"/>
                <a:cs typeface="Arial" charset="0"/>
              </a:rPr>
              <a:t>Real World User</a:t>
            </a:r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153988" y="3910013"/>
            <a:ext cx="1371600" cy="584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>
                <a:solidFill>
                  <a:srgbClr val="000000"/>
                </a:solidFill>
                <a:latin typeface="Candara" pitchFamily="34" charset="0"/>
                <a:cs typeface="Arial" charset="0"/>
              </a:rPr>
              <a:t>Real World </a:t>
            </a:r>
          </a:p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>
                <a:solidFill>
                  <a:srgbClr val="000000"/>
                </a:solidFill>
                <a:latin typeface="Candara" pitchFamily="34" charset="0"/>
                <a:cs typeface="Arial" charset="0"/>
              </a:rPr>
              <a:t>Objects</a:t>
            </a:r>
          </a:p>
        </p:txBody>
      </p:sp>
      <p:sp>
        <p:nvSpPr>
          <p:cNvPr id="28695" name="Oval 23"/>
          <p:cNvSpPr>
            <a:spLocks noChangeArrowheads="1"/>
          </p:cNvSpPr>
          <p:nvPr/>
        </p:nvSpPr>
        <p:spPr bwMode="auto">
          <a:xfrm rot="16260000">
            <a:off x="1536700" y="4178301"/>
            <a:ext cx="1603375" cy="546100"/>
          </a:xfrm>
          <a:prstGeom prst="ellipse">
            <a:avLst/>
          </a:prstGeom>
          <a:solidFill>
            <a:srgbClr val="94BD5E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lIns="90000" tIns="45000" rIns="90000" bIns="45000" anchor="ctr" anchorCtr="1"/>
          <a:lstStyle/>
          <a:p>
            <a:pPr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Real World Objects</a:t>
            </a:r>
          </a:p>
          <a:p>
            <a:pPr algn="ctr" defTabSz="457200" latinLnBrk="0">
              <a:lnSpc>
                <a:spcPct val="87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kumimoji="0" lang="en-GB" altLang="ko-KR" sz="1200">
                <a:solidFill>
                  <a:srgbClr val="000000"/>
                </a:solidFill>
                <a:latin typeface="Candara" pitchFamily="34" charset="0"/>
                <a:cs typeface="Arial" charset="0"/>
              </a:rPr>
              <a:t>updates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50DABFD8-0F74-4D1A-AD2C-8B17C14A2755}" type="slidenum">
              <a:rPr lang="en-US" altLang="ko-KR" b="1" smtClean="0">
                <a:latin typeface="Candara" pitchFamily="34" charset="0"/>
              </a:rPr>
              <a:pPr/>
              <a:t>26</a:t>
            </a:fld>
            <a:endParaRPr lang="en-US" altLang="ko-KR" b="1">
              <a:latin typeface="Candara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4025" y="1076325"/>
            <a:ext cx="569595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5029200"/>
            <a:ext cx="7027863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i="1" dirty="0" smtClean="0">
                <a:latin typeface="Candara" pitchFamily="34" charset="0"/>
              </a:rPr>
              <a:t>High-level view on the Design Process</a:t>
            </a:r>
            <a:endParaRPr lang="ko-KR" altLang="en-US" sz="36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27</a:t>
            </a:fld>
            <a:endParaRPr lang="en-US" altLang="ko-KR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7744" y="1600200"/>
            <a:ext cx="750851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200" i="1" dirty="0" smtClean="0">
                <a:latin typeface="Candara" pitchFamily="34" charset="0"/>
              </a:rPr>
              <a:t>Draft sketch of 4WARD Architecture Framework</a:t>
            </a:r>
            <a:endParaRPr lang="ko-KR" altLang="en-US" sz="32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28</a:t>
            </a:fld>
            <a:endParaRPr lang="en-US" altLang="ko-KR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05483"/>
            <a:ext cx="8229600" cy="271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Candara" pitchFamily="34" charset="0"/>
              </a:rPr>
              <a:t>4WARD Architecture Framework</a:t>
            </a:r>
            <a:endParaRPr lang="ko-KR" altLang="en-US" dirty="0">
              <a:latin typeface="Candar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400" dirty="0" smtClean="0">
                <a:latin typeface="Candara" pitchFamily="34" charset="0"/>
              </a:rPr>
              <a:t>Four main components:</a:t>
            </a:r>
          </a:p>
          <a:p>
            <a:pPr lvl="1"/>
            <a:r>
              <a:rPr lang="en-US" altLang="ko-KR" sz="2000" i="1" dirty="0" smtClean="0">
                <a:latin typeface="Candara" pitchFamily="34" charset="0"/>
              </a:rPr>
              <a:t>Horizontally stacked strata (as shown in the middle of the figure )</a:t>
            </a:r>
          </a:p>
          <a:p>
            <a:pPr lvl="2"/>
            <a:r>
              <a:rPr lang="en-US" altLang="ko-KR" sz="2000" i="1" dirty="0" smtClean="0">
                <a:latin typeface="Candara" pitchFamily="34" charset="0"/>
              </a:rPr>
              <a:t>Related to the </a:t>
            </a:r>
            <a:r>
              <a:rPr lang="en-US" altLang="ko-KR" sz="2000" dirty="0" smtClean="0">
                <a:latin typeface="Candara" pitchFamily="34" charset="0"/>
              </a:rPr>
              <a:t>data flow including the according control flow.</a:t>
            </a:r>
          </a:p>
          <a:p>
            <a:pPr lvl="1"/>
            <a:r>
              <a:rPr lang="en-US" altLang="ko-KR" sz="2000" i="1" dirty="0" smtClean="0">
                <a:latin typeface="Candara" pitchFamily="34" charset="0"/>
              </a:rPr>
              <a:t>Vertical Governance and Knowledge Strata </a:t>
            </a:r>
          </a:p>
          <a:p>
            <a:pPr lvl="2"/>
            <a:r>
              <a:rPr lang="en-US" altLang="ko-KR" sz="2000" i="1" dirty="0" smtClean="0">
                <a:latin typeface="Candara" pitchFamily="34" charset="0"/>
              </a:rPr>
              <a:t>Responsible for tasks being more </a:t>
            </a:r>
            <a:r>
              <a:rPr lang="en-US" altLang="ko-KR" sz="2000" dirty="0" smtClean="0">
                <a:latin typeface="Candara" pitchFamily="34" charset="0"/>
              </a:rPr>
              <a:t>related to network </a:t>
            </a:r>
            <a:r>
              <a:rPr lang="en-US" altLang="ko-KR" sz="2000" dirty="0" err="1" smtClean="0">
                <a:latin typeface="Candara" pitchFamily="34" charset="0"/>
              </a:rPr>
              <a:t>organisational</a:t>
            </a:r>
            <a:r>
              <a:rPr lang="en-US" altLang="ko-KR" sz="2000" dirty="0" smtClean="0">
                <a:latin typeface="Candara" pitchFamily="34" charset="0"/>
              </a:rPr>
              <a:t> issues.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Functionalities needed in the network nodes </a:t>
            </a:r>
          </a:p>
          <a:p>
            <a:pPr lvl="2"/>
            <a:r>
              <a:rPr lang="en-US" altLang="ko-KR" sz="2000" dirty="0" smtClean="0">
                <a:latin typeface="Candara" pitchFamily="34" charset="0"/>
              </a:rPr>
              <a:t>Participating in either horizontal strata or vertical blocks are provided by </a:t>
            </a:r>
            <a:r>
              <a:rPr lang="en-US" altLang="ko-KR" sz="2000" i="1" dirty="0" err="1" smtClean="0">
                <a:latin typeface="Candara" pitchFamily="34" charset="0"/>
              </a:rPr>
              <a:t>Netlets</a:t>
            </a:r>
            <a:r>
              <a:rPr lang="en-US" altLang="ko-KR" sz="2000" i="1" dirty="0" smtClean="0">
                <a:latin typeface="Candara" pitchFamily="34" charset="0"/>
              </a:rPr>
              <a:t>.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Design </a:t>
            </a:r>
            <a:r>
              <a:rPr lang="en-US" altLang="ko-KR" sz="2000" i="1" dirty="0" smtClean="0">
                <a:latin typeface="Candara" pitchFamily="34" charset="0"/>
              </a:rPr>
              <a:t>Repository with Design Patterns, Building Blocks</a:t>
            </a:r>
          </a:p>
          <a:p>
            <a:pPr lvl="2"/>
            <a:r>
              <a:rPr lang="en-US" altLang="ko-KR" sz="2000" i="1" dirty="0" smtClean="0">
                <a:latin typeface="Candara" pitchFamily="34" charset="0"/>
              </a:rPr>
              <a:t>That can be </a:t>
            </a:r>
            <a:r>
              <a:rPr lang="en-US" altLang="ko-KR" sz="2000" dirty="0" smtClean="0">
                <a:latin typeface="Candara" pitchFamily="34" charset="0"/>
              </a:rPr>
              <a:t>used in order to design new network architectures and to construct the </a:t>
            </a:r>
            <a:r>
              <a:rPr lang="en-US" altLang="ko-KR" sz="2000" dirty="0" err="1" smtClean="0">
                <a:latin typeface="Candara" pitchFamily="34" charset="0"/>
              </a:rPr>
              <a:t>Netlets</a:t>
            </a:r>
            <a:r>
              <a:rPr lang="en-US" altLang="ko-KR" sz="2000" dirty="0" smtClean="0">
                <a:latin typeface="Candara" pitchFamily="34" charset="0"/>
              </a:rPr>
              <a:t> within the horizontal strata and the vertical blocks.</a:t>
            </a:r>
            <a:endParaRPr lang="ko-KR" altLang="en-US" sz="20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29</a:t>
            </a:fld>
            <a:endParaRPr lang="en-US" altLang="ko-K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altLang="ko-KR" sz="2800" b="1" i="1">
                <a:latin typeface="Candara" pitchFamily="34" charset="0"/>
              </a:rPr>
              <a:t>Internet Today – The actors are changing</a:t>
            </a:r>
            <a:r>
              <a:rPr lang="en-US" altLang="ko-KR" sz="2800" b="1">
                <a:latin typeface="Candara" pitchFamily="34" charset="0"/>
              </a:rPr>
              <a:t> 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143000"/>
            <a:ext cx="8220075" cy="504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FD0743B6-22E7-49BA-BCB5-1BC09A803E4A}" type="slidenum">
              <a:rPr lang="en-US" altLang="ko-KR" b="1" smtClean="0">
                <a:latin typeface="Candara" pitchFamily="34" charset="0"/>
              </a:rPr>
              <a:pPr/>
              <a:t>3</a:t>
            </a:fld>
            <a:endParaRPr lang="en-US" altLang="ko-KR" b="1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Candara" pitchFamily="34" charset="0"/>
              </a:rPr>
              <a:t>4WARD Architecture Framework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b="1" i="1" dirty="0" smtClean="0">
                <a:latin typeface="Candara" pitchFamily="34" charset="0"/>
              </a:rPr>
              <a:t>Stratum </a:t>
            </a:r>
            <a:r>
              <a:rPr lang="en-US" altLang="ko-KR" sz="2000" i="1" dirty="0" smtClean="0">
                <a:latin typeface="Candara" pitchFamily="34" charset="0"/>
              </a:rPr>
              <a:t>is composed by a set of</a:t>
            </a:r>
            <a:r>
              <a:rPr lang="en-US" altLang="ko-KR" sz="2000" b="1" i="1" dirty="0" smtClean="0">
                <a:latin typeface="Candara" pitchFamily="34" charset="0"/>
              </a:rPr>
              <a:t> Nodes </a:t>
            </a:r>
            <a:r>
              <a:rPr lang="en-US" altLang="ko-KR" sz="2000" dirty="0" smtClean="0">
                <a:latin typeface="Candara" pitchFamily="34" charset="0"/>
              </a:rPr>
              <a:t>connected through a </a:t>
            </a:r>
            <a:r>
              <a:rPr lang="en-US" altLang="ko-KR" sz="2000" b="1" i="1" dirty="0" smtClean="0">
                <a:latin typeface="Candara" pitchFamily="34" charset="0"/>
              </a:rPr>
              <a:t>medium</a:t>
            </a:r>
          </a:p>
          <a:p>
            <a:pPr lvl="1"/>
            <a:r>
              <a:rPr lang="en-US" altLang="ko-KR" sz="2000" i="1" dirty="0" smtClean="0">
                <a:latin typeface="Candara" pitchFamily="34" charset="0"/>
              </a:rPr>
              <a:t>SSP (Service Stratum Point)</a:t>
            </a:r>
          </a:p>
          <a:p>
            <a:pPr lvl="1"/>
            <a:r>
              <a:rPr lang="en-US" altLang="ko-KR" sz="2000" i="1" dirty="0" smtClean="0">
                <a:latin typeface="Candara" pitchFamily="34" charset="0"/>
              </a:rPr>
              <a:t>SGP (Service Gateway Point)</a:t>
            </a:r>
            <a:endParaRPr lang="en-US" altLang="ko-KR" sz="2000" dirty="0" smtClean="0">
              <a:latin typeface="Candara" pitchFamily="34" charset="0"/>
            </a:endParaRPr>
          </a:p>
          <a:p>
            <a:r>
              <a:rPr lang="en-US" altLang="ko-KR" sz="2000" dirty="0" smtClean="0">
                <a:latin typeface="Candara" pitchFamily="34" charset="0"/>
              </a:rPr>
              <a:t>The basic building block of the Nodes is the </a:t>
            </a:r>
            <a:r>
              <a:rPr lang="en-US" altLang="ko-KR" sz="2000" b="1" i="1" dirty="0" err="1" smtClean="0">
                <a:latin typeface="Candara" pitchFamily="34" charset="0"/>
              </a:rPr>
              <a:t>Netlet</a:t>
            </a:r>
            <a:r>
              <a:rPr lang="en-US" altLang="ko-KR" sz="2000" b="1" i="1" dirty="0" smtClean="0">
                <a:latin typeface="Candara" pitchFamily="34" charset="0"/>
              </a:rPr>
              <a:t> </a:t>
            </a:r>
          </a:p>
          <a:p>
            <a:pPr lvl="1"/>
            <a:r>
              <a:rPr lang="en-US" altLang="ko-KR" sz="2000" b="1" i="1" dirty="0" smtClean="0">
                <a:latin typeface="Candara" pitchFamily="34" charset="0"/>
              </a:rPr>
              <a:t>provides the basic functional </a:t>
            </a:r>
            <a:r>
              <a:rPr lang="en-US" altLang="ko-KR" sz="2000" dirty="0" smtClean="0">
                <a:latin typeface="Candara" pitchFamily="34" charset="0"/>
              </a:rPr>
              <a:t>blocks that allows the instantiation of the functionalities inside the Nodes.</a:t>
            </a:r>
          </a:p>
          <a:p>
            <a:pPr lvl="1"/>
            <a:r>
              <a:rPr lang="en-US" altLang="ko-KR" sz="2000" i="1" dirty="0" err="1" smtClean="0">
                <a:latin typeface="Candara" pitchFamily="34" charset="0"/>
              </a:rPr>
              <a:t>Netlets</a:t>
            </a:r>
            <a:r>
              <a:rPr lang="en-US" altLang="ko-KR" sz="2000" i="1" dirty="0" smtClean="0">
                <a:latin typeface="Candara" pitchFamily="34" charset="0"/>
              </a:rPr>
              <a:t> can be considered as containers that provide a certain networking atomic </a:t>
            </a:r>
            <a:r>
              <a:rPr lang="en-US" altLang="ko-KR" sz="2000" dirty="0" smtClean="0">
                <a:latin typeface="Candara" pitchFamily="34" charset="0"/>
              </a:rPr>
              <a:t>service.</a:t>
            </a:r>
          </a:p>
          <a:p>
            <a:r>
              <a:rPr lang="en-US" altLang="ko-KR" sz="2000" dirty="0" smtClean="0">
                <a:latin typeface="Candara" pitchFamily="34" charset="0"/>
              </a:rPr>
              <a:t>Network management and control by means of the </a:t>
            </a:r>
            <a:r>
              <a:rPr lang="en-US" altLang="ko-KR" sz="2000" b="1" i="1" dirty="0" smtClean="0">
                <a:latin typeface="Candara" pitchFamily="34" charset="0"/>
              </a:rPr>
              <a:t>Governance and Knowledge blocks.</a:t>
            </a:r>
          </a:p>
          <a:p>
            <a:r>
              <a:rPr lang="en-US" altLang="ko-KR" sz="2000" b="1" i="1" dirty="0" smtClean="0">
                <a:latin typeface="Candara" pitchFamily="34" charset="0"/>
              </a:rPr>
              <a:t>Repository</a:t>
            </a:r>
            <a:r>
              <a:rPr lang="en-US" altLang="ko-KR" sz="2000" i="1" dirty="0" smtClean="0">
                <a:latin typeface="Candara" pitchFamily="34" charset="0"/>
              </a:rPr>
              <a:t> that represents the set of </a:t>
            </a:r>
            <a:r>
              <a:rPr lang="en-US" altLang="ko-KR" sz="2000" b="1" i="1" dirty="0" smtClean="0">
                <a:latin typeface="Candara" pitchFamily="34" charset="0"/>
              </a:rPr>
              <a:t>Building Blocks and Design Patterns </a:t>
            </a:r>
            <a:r>
              <a:rPr lang="en-US" altLang="ko-KR" sz="2000" i="1" dirty="0" smtClean="0">
                <a:latin typeface="Candara" pitchFamily="34" charset="0"/>
              </a:rPr>
              <a:t>to be used </a:t>
            </a:r>
            <a:r>
              <a:rPr lang="en-US" altLang="ko-KR" sz="2000" b="1" i="1" dirty="0" smtClean="0">
                <a:latin typeface="Candara" pitchFamily="34" charset="0"/>
              </a:rPr>
              <a:t>to support the design process</a:t>
            </a:r>
            <a:endParaRPr lang="ko-KR" altLang="en-US" sz="2000" b="1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30</a:t>
            </a:fld>
            <a:endParaRPr lang="en-US" altLang="ko-KR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Candara" pitchFamily="34" charset="0"/>
              </a:rPr>
              <a:t>Stratum</a:t>
            </a:r>
            <a:endParaRPr lang="ko-KR" altLang="en-US" dirty="0">
              <a:latin typeface="Candar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i="1" dirty="0" smtClean="0">
                <a:latin typeface="Candara" pitchFamily="34" charset="0"/>
              </a:rPr>
              <a:t>A stratum, the internal structure and its external interfaces</a:t>
            </a:r>
          </a:p>
          <a:p>
            <a:pPr lvl="1"/>
            <a:r>
              <a:rPr lang="en-US" altLang="ko-KR" sz="2000" b="1" dirty="0" smtClean="0">
                <a:latin typeface="Candara" pitchFamily="34" charset="0"/>
              </a:rPr>
              <a:t>Basic Constructs of the Nth Stratum Concept</a:t>
            </a:r>
          </a:p>
          <a:p>
            <a:pPr lvl="2"/>
            <a:r>
              <a:rPr lang="en-US" altLang="ko-KR" sz="2000" b="1" dirty="0" smtClean="0">
                <a:latin typeface="Candara" pitchFamily="34" charset="0"/>
              </a:rPr>
              <a:t>Stratum, SSP, SGP, Nodes, and Medium</a:t>
            </a:r>
          </a:p>
          <a:p>
            <a:r>
              <a:rPr lang="en-US" altLang="ko-KR" sz="2000" dirty="0" smtClean="0">
                <a:latin typeface="Candara" pitchFamily="34" charset="0"/>
              </a:rPr>
              <a:t>A </a:t>
            </a:r>
            <a:r>
              <a:rPr lang="en-US" altLang="ko-KR" sz="2000" i="1" dirty="0" smtClean="0">
                <a:latin typeface="Candara" pitchFamily="34" charset="0"/>
              </a:rPr>
              <a:t>stratum is a distributed function by definition </a:t>
            </a:r>
          </a:p>
          <a:p>
            <a:pPr lvl="1"/>
            <a:r>
              <a:rPr lang="en-US" altLang="ko-KR" sz="2000" i="1" dirty="0" smtClean="0">
                <a:latin typeface="Candara" pitchFamily="34" charset="0"/>
              </a:rPr>
              <a:t>The distributed function is modeled as being </a:t>
            </a:r>
            <a:r>
              <a:rPr lang="en-US" altLang="ko-KR" sz="2000" dirty="0" smtClean="0">
                <a:latin typeface="Candara" pitchFamily="34" charset="0"/>
              </a:rPr>
              <a:t>distributed across a set of logical </a:t>
            </a:r>
            <a:r>
              <a:rPr lang="en-US" altLang="ko-KR" sz="2000" i="1" dirty="0" smtClean="0">
                <a:latin typeface="Candara" pitchFamily="34" charset="0"/>
              </a:rPr>
              <a:t>nodes, where data can be stored and processed.</a:t>
            </a:r>
            <a:endParaRPr lang="ko-KR" altLang="en-US" sz="20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31</a:t>
            </a:fld>
            <a:endParaRPr lang="en-US" altLang="ko-K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810000"/>
            <a:ext cx="51149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latin typeface="Candara" pitchFamily="34" charset="0"/>
              </a:rPr>
              <a:t>Stratum Instantiation</a:t>
            </a:r>
            <a:endParaRPr lang="ko-KR" altLang="en-US" dirty="0">
              <a:latin typeface="Candar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i="1" dirty="0" smtClean="0">
                <a:latin typeface="Candara" pitchFamily="34" charset="0"/>
              </a:rPr>
              <a:t>An example of a specification of a stratum “S1”; </a:t>
            </a:r>
          </a:p>
          <a:p>
            <a:pPr lvl="1"/>
            <a:r>
              <a:rPr lang="en-US" altLang="ko-KR" sz="2000" i="1" dirty="0" smtClean="0">
                <a:latin typeface="Candara" pitchFamily="34" charset="0"/>
              </a:rPr>
              <a:t>the SSP and SGP for “S1”, together with the definition of the internal structure of S1 consisting of nodes N1, N2, and N3 and the medium being defined as a set of interfaces between the nodes.</a:t>
            </a:r>
            <a:endParaRPr lang="ko-KR" altLang="en-US" sz="20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32</a:t>
            </a:fld>
            <a:endParaRPr lang="en-US" altLang="ko-K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3276600"/>
            <a:ext cx="3073503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latin typeface="Candara" pitchFamily="34" charset="0"/>
              </a:rPr>
              <a:t>Stratum Instantiation</a:t>
            </a:r>
            <a:endParaRPr lang="ko-KR" altLang="en-US" dirty="0">
              <a:latin typeface="Candar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i="1" dirty="0" smtClean="0">
                <a:latin typeface="Candara" pitchFamily="34" charset="0"/>
              </a:rPr>
              <a:t>Instantiation of stratum S1 onto a physical network</a:t>
            </a:r>
            <a:endParaRPr lang="ko-KR" altLang="en-US" sz="20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33</a:t>
            </a:fld>
            <a:endParaRPr lang="en-US" altLang="ko-K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971800"/>
            <a:ext cx="7086600" cy="1988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i="1" dirty="0" smtClean="0">
                <a:latin typeface="Candara" pitchFamily="34" charset="0"/>
              </a:rPr>
              <a:t>Strata based architecture</a:t>
            </a:r>
            <a:endParaRPr lang="ko-KR" altLang="en-US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34</a:t>
            </a:fld>
            <a:endParaRPr lang="en-US" altLang="ko-KR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11838"/>
            <a:ext cx="8229600" cy="4102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i="1" dirty="0" smtClean="0">
                <a:latin typeface="Candara" pitchFamily="34" charset="0"/>
              </a:rPr>
              <a:t>Vertical Strata structure tree</a:t>
            </a:r>
            <a:endParaRPr lang="ko-KR" altLang="en-US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35</a:t>
            </a:fld>
            <a:endParaRPr lang="en-US" altLang="ko-KR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10529"/>
            <a:ext cx="8229600" cy="3905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200" b="1" dirty="0" smtClean="0">
                <a:latin typeface="Candara" pitchFamily="34" charset="0"/>
              </a:rPr>
              <a:t>Node Architecture: </a:t>
            </a:r>
            <a:br>
              <a:rPr lang="en-US" altLang="ko-KR" sz="3200" b="1" dirty="0" smtClean="0">
                <a:latin typeface="Candara" pitchFamily="34" charset="0"/>
              </a:rPr>
            </a:br>
            <a:r>
              <a:rPr lang="en-US" altLang="ko-KR" sz="3200" b="1" dirty="0" err="1" smtClean="0">
                <a:latin typeface="Candara" pitchFamily="34" charset="0"/>
              </a:rPr>
              <a:t>Netlets</a:t>
            </a:r>
            <a:r>
              <a:rPr lang="en-US" altLang="ko-KR" sz="3200" b="1" dirty="0" smtClean="0">
                <a:latin typeface="Candara" pitchFamily="34" charset="0"/>
              </a:rPr>
              <a:t> and Node </a:t>
            </a:r>
            <a:r>
              <a:rPr lang="en-US" altLang="ko-KR" sz="3200" b="1" dirty="0" err="1" smtClean="0">
                <a:latin typeface="Candara" pitchFamily="34" charset="0"/>
              </a:rPr>
              <a:t>Organisation</a:t>
            </a:r>
            <a:endParaRPr lang="ko-KR" altLang="en-US" sz="32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36</a:t>
            </a:fld>
            <a:endParaRPr lang="en-US" altLang="ko-KR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85131" y="1600200"/>
            <a:ext cx="497373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ko-KR" sz="3200" b="1" dirty="0" err="1" smtClean="0">
                <a:latin typeface="Candara" pitchFamily="34" charset="0"/>
              </a:rPr>
              <a:t>Netlets</a:t>
            </a:r>
            <a:r>
              <a:rPr lang="en-US" altLang="ko-KR" sz="3200" b="1" dirty="0" smtClean="0">
                <a:latin typeface="Candara" pitchFamily="34" charset="0"/>
              </a:rPr>
              <a:t>: Container for Future Internet protocol stacks</a:t>
            </a:r>
            <a:endParaRPr lang="ko-KR" altLang="en-US" sz="3200" b="1" dirty="0" smtClean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37</a:t>
            </a:fld>
            <a:endParaRPr lang="en-US" altLang="ko-KR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47795"/>
            <a:ext cx="8229600" cy="3030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Candara" pitchFamily="34" charset="0"/>
              </a:rPr>
              <a:t>Three different types of </a:t>
            </a:r>
            <a:r>
              <a:rPr lang="en-US" altLang="ko-KR" dirty="0" err="1" smtClean="0">
                <a:latin typeface="Candara" pitchFamily="34" charset="0"/>
              </a:rPr>
              <a:t>Netlets</a:t>
            </a:r>
            <a:endParaRPr lang="ko-KR" altLang="en-US" dirty="0">
              <a:latin typeface="Candar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Candara" pitchFamily="34" charset="0"/>
              </a:rPr>
              <a:t>Regular </a:t>
            </a:r>
            <a:r>
              <a:rPr lang="en-US" altLang="ko-KR" sz="2000" dirty="0" err="1" smtClean="0">
                <a:latin typeface="Candara" pitchFamily="34" charset="0"/>
              </a:rPr>
              <a:t>Netlets</a:t>
            </a:r>
            <a:r>
              <a:rPr lang="en-US" altLang="ko-KR" sz="2000" dirty="0" smtClean="0">
                <a:latin typeface="Candara" pitchFamily="34" charset="0"/>
              </a:rPr>
              <a:t>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used to implement the communication protocols an application uses to communicate with another.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One </a:t>
            </a:r>
            <a:r>
              <a:rPr lang="en-US" altLang="ko-KR" sz="2000" dirty="0" err="1" smtClean="0">
                <a:latin typeface="Candara" pitchFamily="34" charset="0"/>
              </a:rPr>
              <a:t>Netlet</a:t>
            </a:r>
            <a:r>
              <a:rPr lang="en-US" altLang="ko-KR" sz="2000" dirty="0" smtClean="0">
                <a:latin typeface="Candara" pitchFamily="34" charset="0"/>
              </a:rPr>
              <a:t> could hold, for example, a protocol stack comprising HTTP, TCP, and IP, so that it can be used to browse websites.</a:t>
            </a:r>
          </a:p>
          <a:p>
            <a:r>
              <a:rPr lang="en-US" altLang="ko-KR" sz="2000" dirty="0" smtClean="0">
                <a:latin typeface="Candara" pitchFamily="34" charset="0"/>
              </a:rPr>
              <a:t>Control </a:t>
            </a:r>
            <a:r>
              <a:rPr lang="en-US" altLang="ko-KR" sz="2000" dirty="0" err="1" smtClean="0">
                <a:latin typeface="Candara" pitchFamily="34" charset="0"/>
              </a:rPr>
              <a:t>Netlets</a:t>
            </a:r>
            <a:r>
              <a:rPr lang="en-US" altLang="ko-KR" sz="2000" dirty="0" smtClean="0">
                <a:latin typeface="Candara" pitchFamily="34" charset="0"/>
              </a:rPr>
              <a:t>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Commonly are used for control protocols.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A routing protocol would be implemented as a Control </a:t>
            </a:r>
            <a:r>
              <a:rPr lang="en-US" altLang="ko-KR" sz="2000" dirty="0" err="1" smtClean="0">
                <a:latin typeface="Candara" pitchFamily="34" charset="0"/>
              </a:rPr>
              <a:t>Netlet</a:t>
            </a:r>
            <a:r>
              <a:rPr lang="en-US" altLang="ko-KR" sz="2000" dirty="0" smtClean="0">
                <a:latin typeface="Candara" pitchFamily="34" charset="0"/>
              </a:rPr>
              <a:t>. </a:t>
            </a:r>
          </a:p>
          <a:p>
            <a:r>
              <a:rPr lang="en-US" altLang="ko-KR" sz="2000" dirty="0" err="1" smtClean="0">
                <a:latin typeface="Candara" pitchFamily="34" charset="0"/>
              </a:rPr>
              <a:t>Interop</a:t>
            </a:r>
            <a:r>
              <a:rPr lang="en-US" altLang="ko-KR" sz="2000" dirty="0" smtClean="0">
                <a:latin typeface="Candara" pitchFamily="34" charset="0"/>
              </a:rPr>
              <a:t> </a:t>
            </a:r>
            <a:r>
              <a:rPr lang="en-US" altLang="ko-KR" sz="2000" dirty="0" err="1" smtClean="0">
                <a:latin typeface="Candara" pitchFamily="34" charset="0"/>
              </a:rPr>
              <a:t>Netlets</a:t>
            </a:r>
            <a:r>
              <a:rPr lang="en-US" altLang="ko-KR" sz="2000" dirty="0" smtClean="0">
                <a:latin typeface="Candara" pitchFamily="34" charset="0"/>
              </a:rPr>
              <a:t>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Combination of two </a:t>
            </a:r>
            <a:r>
              <a:rPr lang="en-US" altLang="ko-KR" sz="2000" dirty="0" err="1" smtClean="0">
                <a:latin typeface="Candara" pitchFamily="34" charset="0"/>
              </a:rPr>
              <a:t>Netlets</a:t>
            </a:r>
            <a:r>
              <a:rPr lang="en-US" altLang="ko-KR" sz="2000" dirty="0" smtClean="0">
                <a:latin typeface="Candara" pitchFamily="34" charset="0"/>
              </a:rPr>
              <a:t> for interoperability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They are used to connect different networks possibly containing different network architectures. </a:t>
            </a:r>
            <a:endParaRPr lang="ko-KR" altLang="en-US" sz="20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38</a:t>
            </a:fld>
            <a:endParaRPr lang="en-US" altLang="ko-KR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Candara" pitchFamily="34" charset="0"/>
              </a:rPr>
              <a:t>Regular </a:t>
            </a:r>
            <a:r>
              <a:rPr lang="en-US" altLang="ko-KR" dirty="0" err="1" smtClean="0">
                <a:latin typeface="Candara" pitchFamily="34" charset="0"/>
              </a:rPr>
              <a:t>Netlet</a:t>
            </a:r>
            <a:r>
              <a:rPr lang="en-US" altLang="ko-KR" dirty="0" smtClean="0">
                <a:latin typeface="Candara" pitchFamily="34" charset="0"/>
              </a:rPr>
              <a:t>: interfaces</a:t>
            </a:r>
            <a:endParaRPr lang="ko-KR" altLang="en-US" dirty="0">
              <a:latin typeface="Candar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Candara" pitchFamily="34" charset="0"/>
              </a:rPr>
              <a:t>Application Interface (AI)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is used to connect the </a:t>
            </a:r>
            <a:r>
              <a:rPr lang="en-US" altLang="ko-KR" sz="2000" dirty="0" err="1" smtClean="0">
                <a:latin typeface="Candara" pitchFamily="34" charset="0"/>
              </a:rPr>
              <a:t>Netlet</a:t>
            </a:r>
            <a:r>
              <a:rPr lang="en-US" altLang="ko-KR" sz="2000" dirty="0" smtClean="0">
                <a:latin typeface="Candara" pitchFamily="34" charset="0"/>
              </a:rPr>
              <a:t> to applications.</a:t>
            </a:r>
          </a:p>
          <a:p>
            <a:r>
              <a:rPr lang="en-US" altLang="ko-KR" sz="2000" dirty="0" smtClean="0">
                <a:latin typeface="Candara" pitchFamily="34" charset="0"/>
              </a:rPr>
              <a:t>Network Access Interface (NAI)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is used to connect </a:t>
            </a:r>
            <a:r>
              <a:rPr lang="en-US" altLang="ko-KR" sz="2000" dirty="0" err="1" smtClean="0">
                <a:latin typeface="Candara" pitchFamily="34" charset="0"/>
              </a:rPr>
              <a:t>Netlets</a:t>
            </a:r>
            <a:r>
              <a:rPr lang="en-US" altLang="ko-KR" sz="2000" dirty="0" smtClean="0">
                <a:latin typeface="Candara" pitchFamily="34" charset="0"/>
              </a:rPr>
              <a:t> to Network Accesses.</a:t>
            </a:r>
          </a:p>
          <a:p>
            <a:r>
              <a:rPr lang="en-US" altLang="ko-KR" sz="2000" dirty="0" smtClean="0">
                <a:latin typeface="Candara" pitchFamily="34" charset="0"/>
              </a:rPr>
              <a:t>Tuning Interface (TI)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is depicted as a diamond in the figure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is used to adjust the </a:t>
            </a:r>
            <a:r>
              <a:rPr lang="en-US" altLang="ko-KR" sz="2000" dirty="0" err="1" smtClean="0">
                <a:latin typeface="Candara" pitchFamily="34" charset="0"/>
              </a:rPr>
              <a:t>Netlet</a:t>
            </a:r>
            <a:r>
              <a:rPr lang="en-US" altLang="ko-KR" sz="2000" dirty="0" smtClean="0">
                <a:latin typeface="Candara" pitchFamily="34" charset="0"/>
              </a:rPr>
              <a:t> and its </a:t>
            </a:r>
            <a:r>
              <a:rPr lang="en-US" altLang="ko-KR" sz="2000" dirty="0" err="1" smtClean="0">
                <a:latin typeface="Candara" pitchFamily="34" charset="0"/>
              </a:rPr>
              <a:t>behaviour</a:t>
            </a:r>
            <a:r>
              <a:rPr lang="en-US" altLang="ko-KR" sz="2000" dirty="0" smtClean="0">
                <a:latin typeface="Candara" pitchFamily="34" charset="0"/>
              </a:rPr>
              <a:t> at runtime.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This allows the </a:t>
            </a:r>
            <a:r>
              <a:rPr lang="en-US" altLang="ko-KR" sz="2000" dirty="0" err="1" smtClean="0">
                <a:latin typeface="Candara" pitchFamily="34" charset="0"/>
              </a:rPr>
              <a:t>Netlet</a:t>
            </a:r>
            <a:r>
              <a:rPr lang="en-US" altLang="ko-KR" sz="2000" dirty="0" smtClean="0">
                <a:latin typeface="Candara" pitchFamily="34" charset="0"/>
              </a:rPr>
              <a:t> to adapt to changed requirements of the application and changes in the underlying network.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For instance, if the bit error rate of the network increases, the error control could be adjusted to better cope with these changed conditions.</a:t>
            </a:r>
            <a:endParaRPr lang="ko-KR" altLang="en-US" sz="20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39</a:t>
            </a:fld>
            <a:endParaRPr lang="en-US" altLang="ko-K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200" b="1" i="1" dirty="0">
                <a:latin typeface="Candara" pitchFamily="34" charset="0"/>
              </a:rPr>
              <a:t>Internet is evolving towards a Mobile Internet</a:t>
            </a:r>
            <a:r>
              <a:rPr lang="en-US" altLang="ko-KR" sz="3200" b="1" dirty="0">
                <a:latin typeface="Candara" pitchFamily="34" charset="0"/>
              </a:rPr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2000" b="1">
                <a:latin typeface="Candara" pitchFamily="34" charset="0"/>
              </a:rPr>
              <a:t>Mobile Internet use generated over $5 billion in 2007, and accounted for $1.7 billion in Q1 of this year, i.e 33% increase. 400 Millions Mobile Internet users expected in 2012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895600"/>
            <a:ext cx="5468938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4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latin typeface="Candara" pitchFamily="34" charset="0"/>
              </a:rPr>
              <a:t>A new Application Interface</a:t>
            </a:r>
            <a:endParaRPr lang="ko-KR" altLang="en-US" dirty="0">
              <a:latin typeface="Candara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dirty="0" smtClean="0">
                <a:latin typeface="Candara" pitchFamily="34" charset="0"/>
              </a:rPr>
              <a:t>Today’s applications commonly use the socket API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Application has to supply the address of the node and the address of the service it wants to reach, e. g. port 80 for HTTP.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Furthermore, the application has to make a selection of the transport service to be used, i.e., UDP or TCP </a:t>
            </a:r>
          </a:p>
          <a:p>
            <a:r>
              <a:rPr lang="en-US" altLang="ko-KR" sz="2000" dirty="0" smtClean="0">
                <a:latin typeface="Candara" pitchFamily="34" charset="0"/>
              </a:rPr>
              <a:t>This leads us to the following changes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Address by Name (and not only by address)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Transport of application (and user) requirements</a:t>
            </a:r>
          </a:p>
          <a:p>
            <a:r>
              <a:rPr lang="en-US" altLang="ko-KR" sz="2000" dirty="0" smtClean="0">
                <a:latin typeface="Candara" pitchFamily="34" charset="0"/>
              </a:rPr>
              <a:t>Address by Name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will allow the application to just pass the name of the host, service and to let the system take care of the next steps. </a:t>
            </a:r>
          </a:p>
          <a:p>
            <a:pPr lvl="1"/>
            <a:r>
              <a:rPr lang="en-US" altLang="ko-KR" sz="2000" dirty="0" smtClean="0">
                <a:latin typeface="Candara" pitchFamily="34" charset="0"/>
              </a:rPr>
              <a:t>This opens up opportunities for novel addressing schemes.</a:t>
            </a:r>
            <a:endParaRPr lang="ko-KR" altLang="en-US" sz="20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40</a:t>
            </a:fld>
            <a:endParaRPr lang="en-US" altLang="ko-KR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ko-KR" sz="3600" b="1" dirty="0" smtClean="0">
                <a:latin typeface="Candara" pitchFamily="34" charset="0"/>
              </a:rPr>
              <a:t>Automated Selection of </a:t>
            </a:r>
            <a:r>
              <a:rPr lang="en-US" altLang="ko-KR" sz="3600" b="1" dirty="0" err="1" smtClean="0">
                <a:latin typeface="Candara" pitchFamily="34" charset="0"/>
              </a:rPr>
              <a:t>Netlets</a:t>
            </a:r>
            <a:endParaRPr lang="ko-KR" altLang="en-US" sz="3600" b="1" dirty="0" smtClean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41</a:t>
            </a:fld>
            <a:endParaRPr lang="en-US" altLang="ko-KR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95400"/>
            <a:ext cx="725075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err="1" smtClean="0"/>
              <a:t>Netlet</a:t>
            </a:r>
            <a:r>
              <a:rPr lang="en-US" altLang="ko-KR" b="1" dirty="0" smtClean="0"/>
              <a:t> Creator and </a:t>
            </a:r>
            <a:r>
              <a:rPr lang="en-US" altLang="ko-KR" b="1" dirty="0" err="1" smtClean="0"/>
              <a:t>Netlet</a:t>
            </a:r>
            <a:r>
              <a:rPr lang="en-US" altLang="ko-KR" b="1" dirty="0" smtClean="0"/>
              <a:t> Repository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42</a:t>
            </a:fld>
            <a:endParaRPr lang="en-US" altLang="ko-KR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8601" y="1600200"/>
            <a:ext cx="748679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200" b="1" dirty="0" smtClean="0"/>
              <a:t>Interrelation between </a:t>
            </a:r>
            <a:br>
              <a:rPr lang="en-US" altLang="ko-KR" sz="3200" b="1" dirty="0" smtClean="0"/>
            </a:br>
            <a:r>
              <a:rPr lang="en-US" altLang="ko-KR" sz="3200" b="1" dirty="0" smtClean="0"/>
              <a:t>Node Architecture and Strata</a:t>
            </a:r>
            <a:endParaRPr lang="ko-KR" altLang="en-US" sz="3200" b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43</a:t>
            </a:fld>
            <a:endParaRPr lang="en-US" altLang="ko-KR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4WARD Design Process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44</a:t>
            </a:fld>
            <a:endParaRPr lang="en-US" altLang="ko-KR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97300" y="1600200"/>
            <a:ext cx="6949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i="1" dirty="0" smtClean="0"/>
              <a:t>Use Case: Horizontal and Vertical strata in mobility of sessions</a:t>
            </a:r>
            <a:endParaRPr lang="ko-KR" altLang="en-US" sz="3600" i="1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45</a:t>
            </a:fld>
            <a:endParaRPr lang="en-US" altLang="ko-KR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10496" y="1600200"/>
            <a:ext cx="612300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i="1" dirty="0" smtClean="0"/>
              <a:t>Use Case: Horizontal Strata structure for </a:t>
            </a:r>
            <a:r>
              <a:rPr lang="en-US" altLang="ko-KR" sz="3600" i="1" dirty="0" err="1" smtClean="0"/>
              <a:t>WiFi</a:t>
            </a:r>
            <a:r>
              <a:rPr lang="en-US" altLang="ko-KR" sz="3600" i="1" dirty="0" smtClean="0"/>
              <a:t> and </a:t>
            </a:r>
            <a:r>
              <a:rPr lang="en-US" altLang="ko-KR" sz="3600" i="1" dirty="0" err="1" smtClean="0"/>
              <a:t>BlueTooth</a:t>
            </a:r>
            <a:r>
              <a:rPr lang="en-US" altLang="ko-KR" sz="3600" i="1" dirty="0" smtClean="0"/>
              <a:t> networks</a:t>
            </a:r>
            <a:endParaRPr lang="ko-KR" altLang="en-US" sz="3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46</a:t>
            </a:fld>
            <a:endParaRPr lang="en-US" altLang="ko-KR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0557" y="1600200"/>
            <a:ext cx="776288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b="1" dirty="0">
                <a:latin typeface="Candara" pitchFamily="34" charset="0"/>
              </a:rPr>
              <a:t>The societal context is changing 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sz="2800" dirty="0">
                <a:latin typeface="Candara" pitchFamily="34" charset="0"/>
              </a:rPr>
              <a:t>Ageing population;</a:t>
            </a:r>
          </a:p>
          <a:p>
            <a:pPr>
              <a:lnSpc>
                <a:spcPct val="90000"/>
              </a:lnSpc>
            </a:pPr>
            <a:r>
              <a:rPr lang="en-US" altLang="ko-KR" sz="2800" dirty="0">
                <a:latin typeface="Candara" pitchFamily="34" charset="0"/>
              </a:rPr>
              <a:t>Climate change, environment;</a:t>
            </a:r>
          </a:p>
          <a:p>
            <a:pPr>
              <a:lnSpc>
                <a:spcPct val="90000"/>
              </a:lnSpc>
            </a:pPr>
            <a:r>
              <a:rPr lang="en-US" altLang="ko-KR" sz="2800" dirty="0">
                <a:latin typeface="Candara" pitchFamily="34" charset="0"/>
              </a:rPr>
              <a:t>Energy scarcity, transport reappraisal;</a:t>
            </a:r>
          </a:p>
          <a:p>
            <a:pPr>
              <a:lnSpc>
                <a:spcPct val="90000"/>
              </a:lnSpc>
            </a:pPr>
            <a:r>
              <a:rPr lang="en-US" altLang="ko-KR" sz="2800" dirty="0">
                <a:latin typeface="Candara" pitchFamily="34" charset="0"/>
              </a:rPr>
              <a:t>Raw material, water; </a:t>
            </a:r>
          </a:p>
          <a:p>
            <a:pPr>
              <a:lnSpc>
                <a:spcPct val="90000"/>
              </a:lnSpc>
            </a:pPr>
            <a:r>
              <a:rPr lang="en-US" altLang="ko-KR" sz="2800" dirty="0" err="1" smtClean="0">
                <a:latin typeface="Candara" pitchFamily="34" charset="0"/>
              </a:rPr>
              <a:t>Globalisation</a:t>
            </a:r>
            <a:r>
              <a:rPr lang="en-US" altLang="ko-KR" sz="2800" dirty="0">
                <a:latin typeface="Candara" pitchFamily="34" charset="0"/>
              </a:rPr>
              <a:t>, emerging new world leaders; </a:t>
            </a:r>
          </a:p>
          <a:p>
            <a:pPr>
              <a:lnSpc>
                <a:spcPct val="90000"/>
              </a:lnSpc>
            </a:pPr>
            <a:r>
              <a:rPr lang="en-US" altLang="ko-KR" sz="2800" dirty="0">
                <a:latin typeface="Candara" pitchFamily="34" charset="0"/>
              </a:rPr>
              <a:t>Demographic pressures, migrations;</a:t>
            </a:r>
          </a:p>
          <a:p>
            <a:pPr>
              <a:lnSpc>
                <a:spcPct val="90000"/>
              </a:lnSpc>
            </a:pPr>
            <a:r>
              <a:rPr lang="en-US" altLang="ko-KR" sz="2800" dirty="0">
                <a:latin typeface="Candara" pitchFamily="34" charset="0"/>
              </a:rPr>
              <a:t>Security and privacy concerns;</a:t>
            </a:r>
          </a:p>
          <a:p>
            <a:pPr>
              <a:lnSpc>
                <a:spcPct val="90000"/>
              </a:lnSpc>
            </a:pPr>
            <a:r>
              <a:rPr lang="en-US" altLang="ko-KR" sz="2800" b="1" u="sng" dirty="0" err="1">
                <a:latin typeface="Candara" pitchFamily="34" charset="0"/>
              </a:rPr>
              <a:t>Regionalisation</a:t>
            </a:r>
            <a:r>
              <a:rPr lang="en-US" altLang="ko-KR" sz="2800" b="1" u="sng" dirty="0">
                <a:latin typeface="Candara" pitchFamily="34" charset="0"/>
              </a:rPr>
              <a:t> trend </a:t>
            </a:r>
          </a:p>
          <a:p>
            <a:pPr lvl="1">
              <a:lnSpc>
                <a:spcPct val="90000"/>
              </a:lnSpc>
            </a:pPr>
            <a:r>
              <a:rPr lang="en-US" altLang="ko-KR" sz="2400" b="1" u="sng" dirty="0">
                <a:latin typeface="Candara" pitchFamily="34" charset="0"/>
              </a:rPr>
              <a:t>Whilst 75% of Internet traffic crossed US borders a couple of years ago, this has now fallen to 25%)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5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Candara" pitchFamily="34" charset="0"/>
              </a:rPr>
              <a:t>Project Organization</a:t>
            </a:r>
            <a:endParaRPr lang="ko-KR" altLang="en-US" dirty="0">
              <a:latin typeface="Candara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5262" y="1600200"/>
            <a:ext cx="60534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6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Candara" pitchFamily="34" charset="0"/>
              </a:rPr>
              <a:t>Project Organization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>
                <a:latin typeface="Candara" pitchFamily="34" charset="0"/>
              </a:rPr>
              <a:t>WP1 - Business Innovation, Regulation, and Dissemination</a:t>
            </a:r>
          </a:p>
          <a:p>
            <a:r>
              <a:rPr lang="en-US" sz="2400" b="1" dirty="0" smtClean="0">
                <a:latin typeface="Candara" pitchFamily="34" charset="0"/>
              </a:rPr>
              <a:t>WP2 - New Architecture Principles and Concepts (</a:t>
            </a:r>
            <a:r>
              <a:rPr lang="en-US" sz="2400" b="1" dirty="0" err="1" smtClean="0">
                <a:latin typeface="Candara" pitchFamily="34" charset="0"/>
              </a:rPr>
              <a:t>NewAPC</a:t>
            </a:r>
            <a:r>
              <a:rPr lang="en-US" sz="2400" b="1" dirty="0" smtClean="0">
                <a:latin typeface="Candara" pitchFamily="34" charset="0"/>
              </a:rPr>
              <a:t>)</a:t>
            </a:r>
          </a:p>
          <a:p>
            <a:r>
              <a:rPr lang="en-US" sz="2400" b="1" dirty="0" smtClean="0">
                <a:latin typeface="Candara" pitchFamily="34" charset="0"/>
              </a:rPr>
              <a:t>WP3 - Network </a:t>
            </a:r>
            <a:r>
              <a:rPr lang="en-US" sz="2400" b="1" dirty="0" err="1" smtClean="0">
                <a:latin typeface="Candara" pitchFamily="34" charset="0"/>
              </a:rPr>
              <a:t>Virtualisation</a:t>
            </a:r>
            <a:r>
              <a:rPr lang="en-US" sz="2400" b="1" dirty="0" smtClean="0">
                <a:latin typeface="Candara" pitchFamily="34" charset="0"/>
              </a:rPr>
              <a:t> (</a:t>
            </a:r>
            <a:r>
              <a:rPr lang="en-US" sz="2400" b="1" dirty="0" err="1" smtClean="0">
                <a:latin typeface="Candara" pitchFamily="34" charset="0"/>
              </a:rPr>
              <a:t>VNet</a:t>
            </a:r>
            <a:r>
              <a:rPr lang="en-US" sz="2400" b="1" dirty="0" smtClean="0">
                <a:latin typeface="Candara" pitchFamily="34" charset="0"/>
              </a:rPr>
              <a:t>)</a:t>
            </a:r>
          </a:p>
          <a:p>
            <a:r>
              <a:rPr lang="en-US" sz="2400" b="1" dirty="0" smtClean="0">
                <a:latin typeface="Candara" pitchFamily="34" charset="0"/>
              </a:rPr>
              <a:t>WP4 - In-Network Management</a:t>
            </a:r>
          </a:p>
          <a:p>
            <a:r>
              <a:rPr lang="en-US" sz="2400" b="1" dirty="0" smtClean="0">
                <a:latin typeface="Candara" pitchFamily="34" charset="0"/>
              </a:rPr>
              <a:t>WP5 - A New Path Abstraction</a:t>
            </a:r>
          </a:p>
          <a:p>
            <a:r>
              <a:rPr lang="en-US" sz="2400" b="1" dirty="0" smtClean="0">
                <a:latin typeface="Candara" pitchFamily="34" charset="0"/>
              </a:rPr>
              <a:t>WP6 - Networking of Information (</a:t>
            </a:r>
            <a:r>
              <a:rPr lang="en-US" sz="2400" b="1" dirty="0" err="1" smtClean="0">
                <a:latin typeface="Candara" pitchFamily="34" charset="0"/>
              </a:rPr>
              <a:t>NetInf</a:t>
            </a:r>
            <a:r>
              <a:rPr lang="en-US" sz="2400" b="1" dirty="0" smtClean="0">
                <a:latin typeface="Candara" pitchFamily="34" charset="0"/>
              </a:rPr>
              <a:t>)</a:t>
            </a:r>
            <a:endParaRPr lang="ko-KR" altLang="en-US" sz="2400" b="1" dirty="0" smtClean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7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sz="3600" b="1" dirty="0" smtClean="0">
                <a:latin typeface="Candara" pitchFamily="34" charset="0"/>
              </a:rPr>
              <a:t>WP1 - Business Innovation, Regulation, and Dissemination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Candara" pitchFamily="34" charset="0"/>
              </a:rPr>
              <a:t>Various non-technical driving forces are analyzed to provide guidance to the technical research: </a:t>
            </a:r>
          </a:p>
          <a:p>
            <a:pPr lvl="1"/>
            <a:r>
              <a:rPr lang="en-US" sz="2000" dirty="0" smtClean="0">
                <a:latin typeface="Candara" pitchFamily="34" charset="0"/>
              </a:rPr>
              <a:t>Impact on existing and newly enabled business models</a:t>
            </a:r>
          </a:p>
          <a:p>
            <a:pPr lvl="1"/>
            <a:r>
              <a:rPr lang="en-US" sz="2000" dirty="0" smtClean="0">
                <a:latin typeface="Candara" pitchFamily="34" charset="0"/>
              </a:rPr>
              <a:t>Innovative and creative ways to generate value and employment opportunities</a:t>
            </a:r>
          </a:p>
          <a:p>
            <a:pPr lvl="1"/>
            <a:r>
              <a:rPr lang="en-US" sz="2000" dirty="0" smtClean="0">
                <a:latin typeface="Candara" pitchFamily="34" charset="0"/>
              </a:rPr>
              <a:t>Regulatory and public policy issues</a:t>
            </a:r>
          </a:p>
          <a:p>
            <a:pPr lvl="1"/>
            <a:r>
              <a:rPr lang="en-US" sz="2000" dirty="0" smtClean="0">
                <a:latin typeface="Candara" pitchFamily="34" charset="0"/>
              </a:rPr>
              <a:t>Application and business scenarios</a:t>
            </a:r>
          </a:p>
          <a:p>
            <a:endParaRPr lang="ko-KR" altLang="en-US" sz="24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8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0"/>
            <a:r>
              <a:rPr lang="en-US" sz="3600" b="1" dirty="0" smtClean="0">
                <a:latin typeface="Candara" pitchFamily="34" charset="0"/>
              </a:rPr>
              <a:t>WP2 - New Architecture Principles and Concepts (</a:t>
            </a:r>
            <a:r>
              <a:rPr lang="en-US" sz="3600" b="1" dirty="0" err="1" smtClean="0">
                <a:latin typeface="Candara" pitchFamily="34" charset="0"/>
              </a:rPr>
              <a:t>NewAPC</a:t>
            </a:r>
            <a:r>
              <a:rPr lang="en-US" sz="3600" b="1" dirty="0" smtClean="0">
                <a:latin typeface="Candara" pitchFamily="34" charset="0"/>
              </a:rPr>
              <a:t>)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atinLnBrk="0"/>
            <a:r>
              <a:rPr lang="en-US" sz="2400" dirty="0" smtClean="0">
                <a:latin typeface="Candara" pitchFamily="34" charset="0"/>
              </a:rPr>
              <a:t>WP2 (</a:t>
            </a:r>
            <a:r>
              <a:rPr lang="en-US" sz="2400" dirty="0" err="1" smtClean="0">
                <a:latin typeface="Candara" pitchFamily="34" charset="0"/>
              </a:rPr>
              <a:t>NewAPC</a:t>
            </a:r>
            <a:r>
              <a:rPr lang="en-US" sz="2400" dirty="0" smtClean="0">
                <a:latin typeface="Candara" pitchFamily="34" charset="0"/>
              </a:rPr>
              <a:t>) explores a new approach to allow for a plurality and multitude of network architectures</a:t>
            </a:r>
          </a:p>
          <a:p>
            <a:pPr lvl="1" latinLnBrk="0"/>
            <a:r>
              <a:rPr lang="en-US" sz="2000" dirty="0" smtClean="0">
                <a:latin typeface="Candara" pitchFamily="34" charset="0"/>
              </a:rPr>
              <a:t>the best network for each task, each device, each customer, and each technology. </a:t>
            </a:r>
          </a:p>
          <a:p>
            <a:pPr latinLnBrk="0"/>
            <a:r>
              <a:rPr lang="en-US" sz="2400" dirty="0" err="1" smtClean="0">
                <a:latin typeface="Candara" pitchFamily="34" charset="0"/>
              </a:rPr>
              <a:t>NewAPC’s</a:t>
            </a:r>
            <a:r>
              <a:rPr lang="en-US" sz="2400" dirty="0" smtClean="0">
                <a:latin typeface="Candara" pitchFamily="34" charset="0"/>
              </a:rPr>
              <a:t> mission and objective is to develop an </a:t>
            </a:r>
            <a:r>
              <a:rPr lang="en-US" sz="2400" b="1" i="1" dirty="0" smtClean="0">
                <a:latin typeface="Candara" pitchFamily="34" charset="0"/>
              </a:rPr>
              <a:t>architecture framework</a:t>
            </a:r>
            <a:r>
              <a:rPr lang="en-US" sz="2400" dirty="0" smtClean="0">
                <a:latin typeface="Candara" pitchFamily="34" charset="0"/>
              </a:rPr>
              <a:t>  </a:t>
            </a:r>
          </a:p>
          <a:p>
            <a:pPr lvl="1" latinLnBrk="0"/>
            <a:r>
              <a:rPr lang="en-US" sz="2000" dirty="0" smtClean="0">
                <a:latin typeface="Candara" pitchFamily="34" charset="0"/>
              </a:rPr>
              <a:t>through which prototyping and rapid development of network architectures will be fostered. </a:t>
            </a:r>
          </a:p>
          <a:p>
            <a:pPr lvl="1" latinLnBrk="0"/>
            <a:r>
              <a:rPr lang="en-US" sz="2000" dirty="0" smtClean="0">
                <a:latin typeface="Candara" pitchFamily="34" charset="0"/>
              </a:rPr>
              <a:t>The architecture framework will comprise models, building blocks, and a design process which can be used by the network architect in order to derive suited network architectures in a smooth, efficient and simple way. </a:t>
            </a:r>
            <a:endParaRPr lang="ko-KR" altLang="en-US" sz="2400" dirty="0">
              <a:latin typeface="Candara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24CD3-3C45-4BB2-BA06-958EAB376DC7}" type="slidenum">
              <a:rPr lang="en-US" altLang="ko-KR" smtClean="0"/>
              <a:pPr/>
              <a:t>9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1760</Words>
  <Application>Microsoft Office PowerPoint</Application>
  <PresentationFormat>화면 슬라이드 쇼(4:3)</PresentationFormat>
  <Paragraphs>342</Paragraphs>
  <Slides>46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46</vt:i4>
      </vt:variant>
    </vt:vector>
  </HeadingPairs>
  <TitlesOfParts>
    <vt:vector size="47" baseType="lpstr">
      <vt:lpstr>기본 디자인</vt:lpstr>
      <vt:lpstr>4WARD</vt:lpstr>
      <vt:lpstr>4WARD</vt:lpstr>
      <vt:lpstr>Internet Today – The actors are changing </vt:lpstr>
      <vt:lpstr>Internet is evolving towards a Mobile Internet </vt:lpstr>
      <vt:lpstr>The societal context is changing </vt:lpstr>
      <vt:lpstr>Project Organization</vt:lpstr>
      <vt:lpstr>Project Organization</vt:lpstr>
      <vt:lpstr>WP1 - Business Innovation, Regulation, and Dissemination</vt:lpstr>
      <vt:lpstr>WP2 - New Architecture Principles and Concepts (NewAPC)</vt:lpstr>
      <vt:lpstr>WP3 - Network Virtualisation (Vnet)</vt:lpstr>
      <vt:lpstr>WP3 - Network Virtualisation (Vnet)</vt:lpstr>
      <vt:lpstr>WP4 - In-Network Management</vt:lpstr>
      <vt:lpstr>WP4 - In-Network Management</vt:lpstr>
      <vt:lpstr>WP5 - A New Path Abstraction</vt:lpstr>
      <vt:lpstr>WP6 - Networking of Information (NetInf)</vt:lpstr>
      <vt:lpstr>Relationship among WPs</vt:lpstr>
      <vt:lpstr>Relationship among WPs</vt:lpstr>
      <vt:lpstr>슬라이드 18</vt:lpstr>
      <vt:lpstr>슬라이드 19</vt:lpstr>
      <vt:lpstr>Main objective</vt:lpstr>
      <vt:lpstr>Benefits</vt:lpstr>
      <vt:lpstr>Comparing today’s overlay networking</vt:lpstr>
      <vt:lpstr>Terminology: Objects</vt:lpstr>
      <vt:lpstr>Object model</vt:lpstr>
      <vt:lpstr>NetInf architecture overview</vt:lpstr>
      <vt:lpstr>슬라이드 26</vt:lpstr>
      <vt:lpstr>High-level view on the Design Process</vt:lpstr>
      <vt:lpstr>Draft sketch of 4WARD Architecture Framework</vt:lpstr>
      <vt:lpstr>4WARD Architecture Framework</vt:lpstr>
      <vt:lpstr>4WARD Architecture Framework</vt:lpstr>
      <vt:lpstr>Stratum</vt:lpstr>
      <vt:lpstr>Stratum Instantiation</vt:lpstr>
      <vt:lpstr>Stratum Instantiation</vt:lpstr>
      <vt:lpstr>Strata based architecture</vt:lpstr>
      <vt:lpstr>Vertical Strata structure tree</vt:lpstr>
      <vt:lpstr>Node Architecture:  Netlets and Node Organisation</vt:lpstr>
      <vt:lpstr>Netlets: Container for Future Internet protocol stacks</vt:lpstr>
      <vt:lpstr>Three different types of Netlets</vt:lpstr>
      <vt:lpstr>Regular Netlet: interfaces</vt:lpstr>
      <vt:lpstr>A new Application Interface</vt:lpstr>
      <vt:lpstr>Automated Selection of Netlets</vt:lpstr>
      <vt:lpstr>Netlet Creator and Netlet Repository</vt:lpstr>
      <vt:lpstr>Interrelation between  Node Architecture and Strata</vt:lpstr>
      <vt:lpstr>4WARD Design Process</vt:lpstr>
      <vt:lpstr>Use Case: Horizontal and Vertical strata in mobility of sessions</vt:lpstr>
      <vt:lpstr>Use Case: Horizontal Strata structure for WiFi and BlueTooth networks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sjkoh</dc:creator>
  <cp:lastModifiedBy>고석주</cp:lastModifiedBy>
  <cp:revision>36</cp:revision>
  <cp:lastPrinted>1601-01-01T00:00:00Z</cp:lastPrinted>
  <dcterms:created xsi:type="dcterms:W3CDTF">2009-07-04T03:48:58Z</dcterms:created>
  <dcterms:modified xsi:type="dcterms:W3CDTF">2009-07-06T06:30:03Z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