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343" r:id="rId3"/>
    <p:sldId id="344" r:id="rId4"/>
    <p:sldId id="350" r:id="rId5"/>
    <p:sldId id="325" r:id="rId6"/>
    <p:sldId id="345" r:id="rId7"/>
    <p:sldId id="346" r:id="rId8"/>
    <p:sldId id="291" r:id="rId9"/>
    <p:sldId id="370" r:id="rId10"/>
    <p:sldId id="352" r:id="rId11"/>
    <p:sldId id="347" r:id="rId12"/>
    <p:sldId id="348" r:id="rId13"/>
    <p:sldId id="369" r:id="rId14"/>
    <p:sldId id="283" r:id="rId15"/>
    <p:sldId id="373" r:id="rId16"/>
    <p:sldId id="349" r:id="rId17"/>
    <p:sldId id="280" r:id="rId18"/>
    <p:sldId id="353" r:id="rId19"/>
    <p:sldId id="354" r:id="rId20"/>
    <p:sldId id="355" r:id="rId21"/>
    <p:sldId id="363" r:id="rId22"/>
    <p:sldId id="364" r:id="rId23"/>
    <p:sldId id="365" r:id="rId24"/>
    <p:sldId id="371" r:id="rId25"/>
    <p:sldId id="366" r:id="rId26"/>
    <p:sldId id="372" r:id="rId27"/>
    <p:sldId id="368" r:id="rId28"/>
    <p:sldId id="356" r:id="rId29"/>
    <p:sldId id="357" r:id="rId30"/>
    <p:sldId id="358" r:id="rId31"/>
    <p:sldId id="359" r:id="rId32"/>
    <p:sldId id="361" r:id="rId33"/>
    <p:sldId id="360" r:id="rId34"/>
    <p:sldId id="362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Times New Roman" pitchFamily="3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4411"/>
    <a:srgbClr val="ED6F36"/>
    <a:srgbClr val="E8E8E8"/>
    <a:srgbClr val="D60093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08" d="100"/>
          <a:sy n="108" d="100"/>
        </p:scale>
        <p:origin x="-18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굴림" charset="-127"/>
              </a:defRPr>
            </a:lvl1pPr>
          </a:lstStyle>
          <a:p>
            <a:endParaRPr lang="en-US" altLang="ko-K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굴림" charset="-127"/>
              </a:defRPr>
            </a:lvl1pPr>
          </a:lstStyle>
          <a:p>
            <a:fld id="{DD1EDA29-63FA-4DC0-A173-DFA4A8A01B4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2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D175FB-3DD1-40A2-A54D-54930537880E}" type="slidenum">
              <a:rPr lang="en-US" altLang="ko-KR"/>
              <a:pPr/>
              <a:t>1</a:t>
            </a:fld>
            <a:endParaRPr lang="en-US" altLang="ko-KR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AD00FC-5FB8-460D-B61E-08563F330E75}" type="slidenum">
              <a:rPr lang="en-US" altLang="ko-KR"/>
              <a:pPr/>
              <a:t>14</a:t>
            </a:fld>
            <a:endParaRPr lang="en-US" altLang="ko-KR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AF311F-5D76-404B-AA0F-215C57BBF7EF}" type="slidenum">
              <a:rPr lang="en-US" altLang="ko-KR"/>
              <a:pPr/>
              <a:t>17</a:t>
            </a:fld>
            <a:endParaRPr lang="en-US" altLang="ko-KR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FD9FF0-21D1-4D7F-9C7A-249DCDA201C5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2655E-67A9-4C8D-AFEC-69F0174F122C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E126A8-35C1-4AA8-9E74-2791E883E4C8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1B882C-446D-4DA7-92EF-D19DEDC2DD63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441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1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F3C968-4E82-4B14-B500-DD27E332AB83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ACDCCD-D4A2-4164-A270-E901B08C25B8}" type="slidenum">
              <a:rPr lang="en-US" altLang="ko-KR"/>
              <a:pPr/>
              <a:t>27</a:t>
            </a:fld>
            <a:endParaRPr lang="en-US" altLang="ko-KR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D90BE3-25C4-42C9-BD5E-47AE006FFF9A}" type="slidenum">
              <a:rPr lang="en-US" altLang="ko-KR"/>
              <a:pPr/>
              <a:t>4</a:t>
            </a:fld>
            <a:endParaRPr lang="en-US" altLang="ko-KR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44F8E-80EE-4C4E-A9DF-5471BBBD8CB4}" type="slidenum">
              <a:rPr lang="en-US" altLang="ko-KR"/>
              <a:pPr/>
              <a:t>5</a:t>
            </a:fld>
            <a:endParaRPr lang="en-US" altLang="ko-KR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44F8E-80EE-4C4E-A9DF-5471BBBD8CB4}" type="slidenum">
              <a:rPr lang="en-US" altLang="ko-KR"/>
              <a:pPr/>
              <a:t>6</a:t>
            </a:fld>
            <a:endParaRPr lang="en-US" altLang="ko-KR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C86A8F-E5E0-4B91-9C96-0CB8EC305123}" type="slidenum">
              <a:rPr lang="en-US" altLang="ko-KR"/>
              <a:pPr/>
              <a:t>7</a:t>
            </a:fld>
            <a:endParaRPr lang="en-US" altLang="ko-KR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E401F-56C5-4EAB-A5B4-C7953D86F491}" type="slidenum">
              <a:rPr lang="en-US" altLang="ko-KR"/>
              <a:pPr/>
              <a:t>8</a:t>
            </a:fld>
            <a:endParaRPr lang="en-US" altLang="ko-KR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891927-0839-4D74-A226-25AFAF7D83C2}" type="slidenum">
              <a:rPr lang="en-US" altLang="ko-KR"/>
              <a:pPr/>
              <a:t>9</a:t>
            </a:fld>
            <a:endParaRPr lang="en-US" altLang="ko-KR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2DB21B-3E49-4EB9-A428-C4813212F26C}" type="slidenum">
              <a:rPr lang="en-US" altLang="ko-KR"/>
              <a:pPr/>
              <a:t>10</a:t>
            </a:fld>
            <a:endParaRPr lang="en-US" altLang="ko-KR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ko-KR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27EB96-8D7C-43B1-BB1F-079887AA8B78}" type="slidenum">
              <a:rPr lang="en-US" altLang="ko-KR"/>
              <a:pPr/>
              <a:t>13</a:t>
            </a:fld>
            <a:endParaRPr lang="en-US" altLang="ko-KR"/>
          </a:p>
        </p:txBody>
      </p:sp>
      <p:sp>
        <p:nvSpPr>
          <p:cNvPr id="12697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ko-KR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400" b="0">
                <a:solidFill>
                  <a:schemeClr val="tx1"/>
                </a:solidFill>
                <a:effectLst/>
                <a:latin typeface="Times New Roman" pitchFamily="32" charset="0"/>
              </a:defRPr>
            </a:lvl1pPr>
          </a:lstStyle>
          <a:p>
            <a:endParaRPr lang="ko-KR" altLang="ko-KR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400" b="0">
                <a:solidFill>
                  <a:schemeClr val="tx1"/>
                </a:solidFill>
                <a:effectLst/>
                <a:latin typeface="Times New Roman" pitchFamily="32" charset="0"/>
              </a:defRPr>
            </a:lvl1pPr>
          </a:lstStyle>
          <a:p>
            <a:endParaRPr lang="en-US" altLang="ko-KR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400" b="0">
                <a:effectLst/>
              </a:defRPr>
            </a:lvl1pPr>
          </a:lstStyle>
          <a:p>
            <a:endParaRPr lang="ko-KR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C00C5F13-E83C-4AD0-B43F-28708898160F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5626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5626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EBF277D6-499A-4FE5-A04B-6A0E64F294CC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04860"/>
          </a:xfrm>
        </p:spPr>
        <p:txBody>
          <a:bodyPr/>
          <a:lstStyle>
            <a:lvl1pPr>
              <a:defRPr sz="3600">
                <a:latin typeface="Candara" pitchFamily="34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5800" y="1571612"/>
            <a:ext cx="7772400" cy="4643470"/>
          </a:xfrm>
        </p:spPr>
        <p:txBody>
          <a:bodyPr/>
          <a:lstStyle>
            <a:lvl1pPr>
              <a:buFont typeface="Wingdings" pitchFamily="2" charset="2"/>
              <a:buChar char="v"/>
              <a:defRPr sz="2400">
                <a:latin typeface="Candara" pitchFamily="34" charset="0"/>
              </a:defRPr>
            </a:lvl1pPr>
            <a:lvl2pPr>
              <a:buFont typeface="Wingdings" pitchFamily="2" charset="2"/>
              <a:buChar char="Ø"/>
              <a:defRPr sz="2400">
                <a:latin typeface="Candara" pitchFamily="34" charset="0"/>
              </a:defRPr>
            </a:lvl2pPr>
            <a:lvl3pPr>
              <a:buFont typeface="Wingdings" pitchFamily="2" charset="2"/>
              <a:buChar char="ü"/>
              <a:defRPr sz="2400">
                <a:latin typeface="Candara" pitchFamily="34" charset="0"/>
              </a:defRPr>
            </a:lvl3pPr>
            <a:lvl4pPr>
              <a:defRPr sz="2400">
                <a:latin typeface="Candara" pitchFamily="34" charset="0"/>
              </a:defRPr>
            </a:lvl4pPr>
            <a:lvl5pPr>
              <a:defRPr sz="2400">
                <a:latin typeface="Candara" pitchFamily="34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Candara" pitchFamily="34" charset="0"/>
                <a:cs typeface="Tahoma" pitchFamily="34" charset="0"/>
              </a:defRPr>
            </a:lvl1pPr>
          </a:lstStyle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‹#›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07DDB54D-D84C-4F36-9A53-D852D1CE3D79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14D257C5-5ECA-43C8-A5AA-617760571ED1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E6E862D9-C761-469D-A314-CF41C52C9904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54BE2417-A925-4020-8CFD-7F79E5C73F39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E304CA44-65AC-4C8C-B336-BCCA7DE5631C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38FC0CDD-9EDC-47D3-AAF2-7A044D76ACD5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/>
              <a:t>Slide </a:t>
            </a:r>
            <a:fld id="{CD8CB71B-958D-4267-BCE9-3365809C9DBB}" type="slidenum">
              <a:rPr lang="en-US" altLang="ko-KR"/>
              <a:pPr/>
              <a:t>‹#›</a:t>
            </a:fld>
            <a:endParaRPr lang="en-US" altLang="ko-KR" sz="1400" b="0">
              <a:effectLst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r>
              <a:rPr lang="en-US" altLang="ko-KR"/>
              <a:t>LISP BOF Update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r>
              <a:rPr lang="en-US" altLang="ko-KR"/>
              <a:t>IETF Dublin - July 2008</a:t>
            </a:r>
            <a:endParaRPr lang="en-US" altLang="ko-KR" sz="140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굴림" charset="-127"/>
              </a:defRPr>
            </a:lvl1pPr>
          </a:lstStyle>
          <a:p>
            <a:r>
              <a:rPr lang="en-US" altLang="ko-KR"/>
              <a:t>Slide </a:t>
            </a:r>
            <a:fld id="{7C71F484-3367-41DD-BAB0-D9D57C8355CB}" type="slidenum">
              <a:rPr lang="en-US" altLang="ko-KR"/>
              <a:pPr/>
              <a:t>‹#›</a:t>
            </a:fld>
            <a:endParaRPr lang="en-US" altLang="ko-KR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00174"/>
            <a:ext cx="7772400" cy="192882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ko-KR" sz="5400" dirty="0" smtClean="0">
                <a:latin typeface="Candara" pitchFamily="34" charset="0"/>
                <a:ea typeface="굴림" charset="-127"/>
              </a:rPr>
              <a:t>LISP</a:t>
            </a:r>
            <a:r>
              <a:rPr lang="en-US" altLang="ko-KR" sz="4000" dirty="0" smtClean="0">
                <a:latin typeface="Candara" pitchFamily="34" charset="0"/>
                <a:ea typeface="굴림" charset="-127"/>
              </a:rPr>
              <a:t/>
            </a:r>
            <a:br>
              <a:rPr lang="en-US" altLang="ko-KR" sz="4000" dirty="0" smtClean="0">
                <a:latin typeface="Candara" pitchFamily="34" charset="0"/>
                <a:ea typeface="굴림" charset="-127"/>
              </a:rPr>
            </a:br>
            <a:r>
              <a:rPr lang="en-US" altLang="ko-KR" sz="3200" dirty="0" smtClean="0">
                <a:latin typeface="Candara" pitchFamily="34" charset="0"/>
                <a:ea typeface="굴림" charset="-127"/>
              </a:rPr>
              <a:t>(Locator-Identifier Separation Protocol)</a:t>
            </a:r>
            <a:endParaRPr lang="en-US" altLang="ko-KR" sz="3200" dirty="0">
              <a:latin typeface="Candara" pitchFamily="34" charset="0"/>
              <a:ea typeface="굴림" charset="-127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2400" dirty="0" smtClean="0">
                <a:latin typeface="Candara" pitchFamily="34" charset="0"/>
                <a:ea typeface="굴림" charset="-127"/>
              </a:rPr>
              <a:t>July 2009</a:t>
            </a:r>
            <a:endParaRPr lang="en-US" altLang="ko-KR" sz="2400" dirty="0">
              <a:latin typeface="Candara" pitchFamily="34" charset="0"/>
              <a:ea typeface="굴림" charset="-127"/>
            </a:endParaRPr>
          </a:p>
          <a:p>
            <a:endParaRPr lang="en-US" altLang="ko-KR" sz="2400" dirty="0">
              <a:latin typeface="Candara" pitchFamily="34" charset="0"/>
              <a:ea typeface="굴림" charset="-127"/>
            </a:endParaRPr>
          </a:p>
          <a:p>
            <a:r>
              <a:rPr lang="en-US" altLang="ko-KR" sz="2400" dirty="0" smtClean="0">
                <a:latin typeface="Candara" pitchFamily="34" charset="0"/>
                <a:ea typeface="굴림" charset="-127"/>
              </a:rPr>
              <a:t>sjkoh@knu.ac.kr</a:t>
            </a:r>
            <a:endParaRPr lang="en-US" altLang="ko-KR" sz="2400" dirty="0">
              <a:latin typeface="Candara" pitchFamily="34" charset="0"/>
              <a:ea typeface="굴림" charset="-127"/>
            </a:endParaRPr>
          </a:p>
          <a:p>
            <a:endParaRPr lang="en-US" altLang="ko-KR" sz="2400" dirty="0">
              <a:latin typeface="Candara" pitchFamily="34" charset="0"/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Two Planes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1534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ko-KR" dirty="0" smtClean="0"/>
              <a:t>Data plane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Encapsulation and tunnel router placement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Locator </a:t>
            </a:r>
            <a:r>
              <a:rPr lang="en-US" altLang="ko-KR" dirty="0" err="1" smtClean="0">
                <a:ea typeface="ＭＳ Ｐゴシック" charset="-128"/>
              </a:rPr>
              <a:t>reachability</a:t>
            </a:r>
            <a:endParaRPr lang="en-US" altLang="ko-KR" dirty="0" smtClean="0">
              <a:ea typeface="ＭＳ Ｐゴシック" charset="-128"/>
            </a:endParaRPr>
          </a:p>
          <a:p>
            <a:pPr lvl="1">
              <a:lnSpc>
                <a:spcPct val="80000"/>
              </a:lnSpc>
            </a:pPr>
            <a:r>
              <a:rPr lang="en-US" altLang="ko-KR" u="sng" dirty="0" smtClean="0">
                <a:ea typeface="ＭＳ Ｐゴシック" charset="-128"/>
              </a:rPr>
              <a:t>Data-triggered mapping service</a:t>
            </a:r>
          </a:p>
          <a:p>
            <a:pPr>
              <a:lnSpc>
                <a:spcPct val="80000"/>
              </a:lnSpc>
            </a:pPr>
            <a:endParaRPr lang="en-US" altLang="ko-KR" dirty="0" smtClean="0"/>
          </a:p>
          <a:p>
            <a:pPr>
              <a:lnSpc>
                <a:spcPct val="80000"/>
              </a:lnSpc>
            </a:pPr>
            <a:r>
              <a:rPr lang="en-US" altLang="ko-KR" dirty="0" smtClean="0"/>
              <a:t>Control plane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A scalable mapping service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LISP-ALT (“Alternative Logical Topology”)</a:t>
            </a:r>
          </a:p>
          <a:p>
            <a:pPr lvl="2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draft-ietf-lisp-alt-01.txt</a:t>
            </a:r>
          </a:p>
          <a:p>
            <a:pPr lvl="1">
              <a:lnSpc>
                <a:spcPct val="80000"/>
              </a:lnSpc>
            </a:pPr>
            <a:endParaRPr lang="en-US" altLang="ko-KR" dirty="0" smtClean="0">
              <a:ea typeface="ＭＳ Ｐゴシック" charset="-128"/>
            </a:endParaRPr>
          </a:p>
          <a:p>
            <a:pPr lvl="2">
              <a:lnSpc>
                <a:spcPct val="80000"/>
              </a:lnSpc>
            </a:pPr>
            <a:endParaRPr lang="en-US" altLang="ko-KR" dirty="0" smtClean="0">
              <a:ea typeface="ＭＳ Ｐゴシック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38F5809D-594A-40E4-AE54-691AD99EC613}" type="slidenum">
              <a:rPr lang="en-US" altLang="ko-KR"/>
              <a:pPr/>
              <a:t>10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LISP is Map-n-</a:t>
            </a:r>
            <a:r>
              <a:rPr lang="en-US" altLang="ko-KR" dirty="0" err="1" smtClean="0">
                <a:ea typeface="굴림" charset="-127"/>
              </a:rPr>
              <a:t>Encap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Originally proposed by Bob </a:t>
            </a:r>
            <a:r>
              <a:rPr lang="en-US" altLang="ko-KR" sz="2000" dirty="0" err="1" smtClean="0"/>
              <a:t>Hinden’s</a:t>
            </a:r>
            <a:r>
              <a:rPr lang="en-US" altLang="ko-KR" sz="2000" dirty="0" smtClean="0"/>
              <a:t> ENCAPS (RFC1955)</a:t>
            </a:r>
          </a:p>
          <a:p>
            <a:r>
              <a:rPr lang="en-US" altLang="ko-KR" sz="2000" dirty="0" smtClean="0"/>
              <a:t>Procedures</a:t>
            </a:r>
          </a:p>
          <a:p>
            <a:pPr lvl="1"/>
            <a:r>
              <a:rPr lang="en-US" altLang="ko-KR" sz="2000" dirty="0" smtClean="0"/>
              <a:t>Source host </a:t>
            </a:r>
            <a:r>
              <a:rPr lang="en-US" altLang="ko-KR" sz="2000" dirty="0" smtClean="0">
                <a:sym typeface="Wingdings" pitchFamily="2" charset="2"/>
              </a:rPr>
              <a:t> Border Router</a:t>
            </a:r>
          </a:p>
          <a:p>
            <a:pPr lvl="2"/>
            <a:r>
              <a:rPr lang="en-US" altLang="ko-KR" sz="2000" dirty="0" smtClean="0"/>
              <a:t>Source sends a packet to the EID of a destination</a:t>
            </a:r>
          </a:p>
          <a:p>
            <a:pPr lvl="1"/>
            <a:r>
              <a:rPr lang="en-US" altLang="ko-KR" sz="2000" dirty="0" smtClean="0"/>
              <a:t>Border Router (Ingress)</a:t>
            </a:r>
          </a:p>
          <a:p>
            <a:pPr lvl="2"/>
            <a:r>
              <a:rPr lang="en-US" altLang="ko-KR" sz="2000" dirty="0" smtClean="0"/>
              <a:t>Map (query): EID </a:t>
            </a:r>
            <a:r>
              <a:rPr lang="en-US" altLang="ko-KR" sz="2000" dirty="0" smtClean="0">
                <a:sym typeface="Wingdings" pitchFamily="2" charset="2"/>
              </a:rPr>
              <a:t> RLOC of the destination host</a:t>
            </a:r>
          </a:p>
          <a:p>
            <a:pPr lvl="3"/>
            <a:r>
              <a:rPr lang="en-US" altLang="ko-KR" sz="2000" dirty="0" smtClean="0">
                <a:sym typeface="Wingdings" pitchFamily="2" charset="2"/>
              </a:rPr>
              <a:t>EID-RLOC mapping system is needed</a:t>
            </a:r>
          </a:p>
          <a:p>
            <a:pPr lvl="2"/>
            <a:r>
              <a:rPr lang="en-US" altLang="ko-KR" sz="2000" dirty="0" smtClean="0">
                <a:sym typeface="Wingdings" pitchFamily="2" charset="2"/>
              </a:rPr>
              <a:t>Encapsulation</a:t>
            </a:r>
          </a:p>
          <a:p>
            <a:pPr lvl="3"/>
            <a:r>
              <a:rPr lang="en-US" altLang="ko-KR" sz="2000" dirty="0" smtClean="0">
                <a:sym typeface="Wingdings" pitchFamily="2" charset="2"/>
              </a:rPr>
              <a:t>Inner header: EID</a:t>
            </a:r>
          </a:p>
          <a:p>
            <a:pPr lvl="3"/>
            <a:r>
              <a:rPr lang="en-US" altLang="ko-KR" sz="2000" dirty="0" smtClean="0">
                <a:sym typeface="Wingdings" pitchFamily="2" charset="2"/>
              </a:rPr>
              <a:t>Outer header: RLOC</a:t>
            </a:r>
          </a:p>
          <a:p>
            <a:pPr lvl="1"/>
            <a:r>
              <a:rPr lang="en-US" altLang="ko-KR" sz="2000" dirty="0" smtClean="0"/>
              <a:t>Border Router (egress)</a:t>
            </a:r>
          </a:p>
          <a:p>
            <a:pPr lvl="2"/>
            <a:r>
              <a:rPr lang="en-US" altLang="ko-KR" sz="2000" dirty="0" smtClean="0">
                <a:sym typeface="Wingdings" pitchFamily="2" charset="2"/>
              </a:rPr>
              <a:t>De-capsulation &amp; Packet delivery to the destination host</a:t>
            </a:r>
            <a:endParaRPr lang="en-US" altLang="ko-KR" sz="2000" dirty="0" smtClean="0"/>
          </a:p>
          <a:p>
            <a:pPr lvl="1"/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11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Address Rewriting (?)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8+8/GSE (by D. Clark and Mike O’Dell)</a:t>
            </a:r>
          </a:p>
          <a:p>
            <a:pPr lvl="1"/>
            <a:r>
              <a:rPr lang="en-US" altLang="ko-KR" sz="2000" dirty="0" smtClean="0"/>
              <a:t>An alternative addressing architecture for IPv6</a:t>
            </a:r>
          </a:p>
          <a:p>
            <a:r>
              <a:rPr lang="en-US" altLang="ko-KR" sz="2000" dirty="0" smtClean="0"/>
              <a:t>128-bit address</a:t>
            </a:r>
          </a:p>
          <a:p>
            <a:pPr lvl="1"/>
            <a:r>
              <a:rPr lang="en-US" altLang="ko-KR" sz="2000" dirty="0" smtClean="0"/>
              <a:t>Top 64 bits: Routing Locator</a:t>
            </a:r>
          </a:p>
          <a:p>
            <a:pPr lvl="1"/>
            <a:r>
              <a:rPr lang="en-US" altLang="ko-KR" sz="2000" dirty="0" smtClean="0"/>
              <a:t>Lower 64 bits: Identifier (e.g., MAC address)</a:t>
            </a:r>
          </a:p>
          <a:p>
            <a:r>
              <a:rPr lang="en-US" altLang="ko-KR" sz="2000" dirty="0" smtClean="0"/>
              <a:t>Overall algorithm </a:t>
            </a:r>
          </a:p>
          <a:p>
            <a:pPr lvl="1"/>
            <a:r>
              <a:rPr lang="en-US" altLang="ko-KR" sz="2000" dirty="0" smtClean="0"/>
              <a:t>Sender:</a:t>
            </a:r>
            <a:endParaRPr lang="en-US" altLang="ko-KR" sz="2000" dirty="0" smtClean="0">
              <a:sym typeface="Wingdings" pitchFamily="2" charset="2"/>
            </a:endParaRPr>
          </a:p>
          <a:p>
            <a:pPr lvl="2"/>
            <a:r>
              <a:rPr lang="en-US" altLang="ko-KR" sz="2000" dirty="0" smtClean="0">
                <a:sym typeface="Wingdings" pitchFamily="2" charset="2"/>
              </a:rPr>
              <a:t>Source address: Identifier only (LOC unspecified)</a:t>
            </a:r>
          </a:p>
          <a:p>
            <a:pPr lvl="2"/>
            <a:r>
              <a:rPr lang="en-US" altLang="ko-KR" sz="2000" dirty="0" smtClean="0">
                <a:sym typeface="Wingdings" pitchFamily="2" charset="2"/>
              </a:rPr>
              <a:t>Destination address: a full address (LOC + ID)</a:t>
            </a:r>
          </a:p>
          <a:p>
            <a:pPr lvl="1"/>
            <a:r>
              <a:rPr lang="en-US" altLang="ko-KR" sz="2000" dirty="0" smtClean="0"/>
              <a:t>Border router: </a:t>
            </a:r>
          </a:p>
          <a:p>
            <a:pPr lvl="2"/>
            <a:r>
              <a:rPr lang="en-US" altLang="ko-KR" sz="2000" dirty="0" smtClean="0"/>
              <a:t>Fill the LOC field of the source address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12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BBFAFE63-E73E-4560-A38A-8A43DEF7B151}" type="slidenum">
              <a:rPr lang="en-US" altLang="ko-KR"/>
              <a:pPr/>
              <a:t>13</a:t>
            </a:fld>
            <a:endParaRPr lang="en-US" altLang="ko-KR" sz="1400" b="0">
              <a:effectLst/>
            </a:endParaRP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  <a:noFill/>
          <a:ln/>
        </p:spPr>
        <p:txBody>
          <a:bodyPr/>
          <a:lstStyle/>
          <a:p>
            <a:r>
              <a:rPr lang="en-US" altLang="ko-KR">
                <a:ea typeface="굴림" charset="-127"/>
              </a:rPr>
              <a:t>Map-n-Encap vs Address-Rewrite</a:t>
            </a:r>
          </a:p>
        </p:txBody>
      </p:sp>
      <p:pic>
        <p:nvPicPr>
          <p:cNvPr id="125957" name="Picture 5" descr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0" y="2008188"/>
            <a:ext cx="3276600" cy="2906712"/>
          </a:xfrm>
          <a:prstGeom prst="rect">
            <a:avLst/>
          </a:prstGeom>
          <a:noFill/>
        </p:spPr>
      </p:pic>
      <p:pic>
        <p:nvPicPr>
          <p:cNvPr id="125958" name="Picture 6" descr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250" y="4129088"/>
            <a:ext cx="3276600" cy="1471612"/>
          </a:xfrm>
          <a:prstGeom prst="rect">
            <a:avLst/>
          </a:prstGeom>
          <a:noFill/>
        </p:spPr>
      </p:pic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9050" y="2209800"/>
            <a:ext cx="1331913" cy="1905000"/>
            <a:chOff x="0" y="1200"/>
            <a:chExt cx="839" cy="1200"/>
          </a:xfrm>
        </p:grpSpPr>
        <p:sp>
          <p:nvSpPr>
            <p:cNvPr id="125964" name="AutoShape 12"/>
            <p:cNvSpPr>
              <a:spLocks/>
            </p:cNvSpPr>
            <p:nvPr/>
          </p:nvSpPr>
          <p:spPr bwMode="auto">
            <a:xfrm>
              <a:off x="624" y="1200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965" name="Text Box 13"/>
            <p:cNvSpPr txBox="1">
              <a:spLocks noChangeArrowheads="1"/>
            </p:cNvSpPr>
            <p:nvPr/>
          </p:nvSpPr>
          <p:spPr bwMode="auto">
            <a:xfrm>
              <a:off x="0" y="1680"/>
              <a:ext cx="839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  <a:ea typeface="굴림" charset="-127"/>
                </a:rPr>
                <a:t>Host Stack: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  <a:ea typeface="굴림" charset="-127"/>
                </a:rPr>
                <a:t>supplies IDs</a:t>
              </a:r>
              <a:endParaRPr lang="en-US" altLang="ko-KR" sz="1200">
                <a:latin typeface="Comic Sans MS" charset="0"/>
                <a:ea typeface="굴림" charset="-127"/>
              </a:endParaRPr>
            </a:p>
          </p:txBody>
        </p:sp>
      </p:grpSp>
      <p:sp>
        <p:nvSpPr>
          <p:cNvPr id="125973" name="Rectangle 21"/>
          <p:cNvSpPr>
            <a:spLocks noChangeArrowheads="1"/>
          </p:cNvSpPr>
          <p:nvPr/>
        </p:nvSpPr>
        <p:spPr bwMode="auto">
          <a:xfrm>
            <a:off x="2457450" y="5634038"/>
            <a:ext cx="712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800">
                <a:latin typeface="Comic Sans MS" charset="0"/>
                <a:ea typeface="굴림" charset="-127"/>
              </a:rPr>
              <a:t>LISP</a:t>
            </a:r>
            <a:endParaRPr lang="en-US" altLang="ko-KR">
              <a:latin typeface="Comic Sans MS" charset="0"/>
              <a:ea typeface="굴림" charset="-127"/>
            </a:endParaRPr>
          </a:p>
        </p:txBody>
      </p:sp>
      <p:pic>
        <p:nvPicPr>
          <p:cNvPr id="125974" name="Picture 22" descr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019300"/>
            <a:ext cx="3276600" cy="2906713"/>
          </a:xfrm>
          <a:prstGeom prst="rect">
            <a:avLst/>
          </a:prstGeom>
          <a:noFill/>
        </p:spPr>
      </p:pic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9050" y="4229100"/>
            <a:ext cx="1371600" cy="949325"/>
            <a:chOff x="0" y="2472"/>
            <a:chExt cx="864" cy="598"/>
          </a:xfrm>
        </p:grpSpPr>
        <p:sp>
          <p:nvSpPr>
            <p:cNvPr id="125972" name="AutoShape 20"/>
            <p:cNvSpPr>
              <a:spLocks/>
            </p:cNvSpPr>
            <p:nvPr/>
          </p:nvSpPr>
          <p:spPr bwMode="auto">
            <a:xfrm rot="-10800000">
              <a:off x="720" y="2472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975" name="Text Box 23"/>
            <p:cNvSpPr txBox="1">
              <a:spLocks noChangeArrowheads="1"/>
            </p:cNvSpPr>
            <p:nvPr/>
          </p:nvSpPr>
          <p:spPr bwMode="auto">
            <a:xfrm>
              <a:off x="0" y="2514"/>
              <a:ext cx="864" cy="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Router: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supplies RLOCs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by adding new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header</a:t>
              </a:r>
            </a:p>
          </p:txBody>
        </p:sp>
      </p:grpSp>
      <p:sp>
        <p:nvSpPr>
          <p:cNvPr id="125982" name="Rectangle 30"/>
          <p:cNvSpPr>
            <a:spLocks noChangeArrowheads="1"/>
          </p:cNvSpPr>
          <p:nvPr/>
        </p:nvSpPr>
        <p:spPr bwMode="auto">
          <a:xfrm>
            <a:off x="2076450" y="1752600"/>
            <a:ext cx="1554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800">
                <a:latin typeface="Comic Sans MS" charset="0"/>
                <a:ea typeface="굴림" charset="-127"/>
              </a:rPr>
              <a:t>Map-n-Encap</a:t>
            </a:r>
          </a:p>
        </p:txBody>
      </p:sp>
      <p:sp>
        <p:nvSpPr>
          <p:cNvPr id="125983" name="Rectangle 31"/>
          <p:cNvSpPr>
            <a:spLocks noChangeArrowheads="1"/>
          </p:cNvSpPr>
          <p:nvPr/>
        </p:nvSpPr>
        <p:spPr bwMode="auto">
          <a:xfrm>
            <a:off x="5172075" y="1752600"/>
            <a:ext cx="2005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800">
                <a:latin typeface="Comic Sans MS" charset="0"/>
                <a:ea typeface="굴림" charset="-127"/>
              </a:rPr>
              <a:t>Address-Rewrite</a:t>
            </a:r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7620000" y="2209800"/>
            <a:ext cx="1684338" cy="1905000"/>
            <a:chOff x="4800" y="1200"/>
            <a:chExt cx="1061" cy="1200"/>
          </a:xfrm>
        </p:grpSpPr>
        <p:sp>
          <p:nvSpPr>
            <p:cNvPr id="125985" name="AutoShape 33"/>
            <p:cNvSpPr>
              <a:spLocks/>
            </p:cNvSpPr>
            <p:nvPr/>
          </p:nvSpPr>
          <p:spPr bwMode="auto">
            <a:xfrm rot="-10800000">
              <a:off x="4800" y="1200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986" name="Text Box 34"/>
            <p:cNvSpPr txBox="1">
              <a:spLocks noChangeArrowheads="1"/>
            </p:cNvSpPr>
            <p:nvPr/>
          </p:nvSpPr>
          <p:spPr bwMode="auto">
            <a:xfrm>
              <a:off x="5022" y="1690"/>
              <a:ext cx="839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  <a:ea typeface="굴림" charset="-127"/>
                </a:rPr>
                <a:t>Host Stack: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  <a:ea typeface="굴림" charset="-127"/>
                </a:rPr>
                <a:t>supplies IDs</a:t>
              </a:r>
              <a:endParaRPr lang="en-US" altLang="ko-KR" sz="1200">
                <a:latin typeface="Comic Sans MS" charset="0"/>
                <a:ea typeface="굴림" charset="-127"/>
              </a:endParaRPr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7820025" y="3581400"/>
            <a:ext cx="1438275" cy="942975"/>
            <a:chOff x="4926" y="2064"/>
            <a:chExt cx="906" cy="594"/>
          </a:xfrm>
        </p:grpSpPr>
        <p:sp>
          <p:nvSpPr>
            <p:cNvPr id="125988" name="AutoShape 36"/>
            <p:cNvSpPr>
              <a:spLocks/>
            </p:cNvSpPr>
            <p:nvPr/>
          </p:nvSpPr>
          <p:spPr bwMode="auto">
            <a:xfrm rot="10800000" flipH="1">
              <a:off x="4926" y="2064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5989" name="Text Box 37"/>
            <p:cNvSpPr txBox="1">
              <a:spLocks noChangeArrowheads="1"/>
            </p:cNvSpPr>
            <p:nvPr/>
          </p:nvSpPr>
          <p:spPr bwMode="auto">
            <a:xfrm>
              <a:off x="4968" y="2102"/>
              <a:ext cx="864" cy="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Router: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rewrites RLOCs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from existing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  <a:ea typeface="굴림" charset="-127"/>
                </a:rPr>
                <a:t>address</a:t>
              </a:r>
            </a:p>
          </p:txBody>
        </p:sp>
      </p:grpSp>
      <p:sp>
        <p:nvSpPr>
          <p:cNvPr id="125990" name="Rectangle 38"/>
          <p:cNvSpPr>
            <a:spLocks noChangeArrowheads="1"/>
          </p:cNvSpPr>
          <p:nvPr/>
        </p:nvSpPr>
        <p:spPr bwMode="auto">
          <a:xfrm>
            <a:off x="5791200" y="487680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800">
                <a:latin typeface="Comic Sans MS" charset="0"/>
                <a:ea typeface="굴림" charset="-127"/>
              </a:rPr>
              <a:t>GSE</a:t>
            </a:r>
            <a:endParaRPr lang="en-US" altLang="ko-KR">
              <a:latin typeface="Comic Sans MS" charset="0"/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5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5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5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73" grpId="0"/>
      <p:bldP spid="1259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C38F39F7-5185-4AD1-8667-FAD3EE9D7534}" type="slidenum">
              <a:rPr lang="en-US" altLang="ko-KR"/>
              <a:pPr/>
              <a:t>14</a:t>
            </a:fld>
            <a:endParaRPr lang="en-US" altLang="ko-KR" sz="1400" b="0">
              <a:effectLst/>
            </a:endParaRP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  <a:noFill/>
          <a:ln/>
        </p:spPr>
        <p:txBody>
          <a:bodyPr/>
          <a:lstStyle/>
          <a:p>
            <a:r>
              <a:rPr lang="en-US" altLang="ko-KR" dirty="0">
                <a:ea typeface="굴림" charset="-127"/>
              </a:rPr>
              <a:t>LISP is Map-n-</a:t>
            </a:r>
            <a:r>
              <a:rPr lang="en-US" altLang="ko-KR" dirty="0" err="1">
                <a:ea typeface="굴림" charset="-127"/>
              </a:rPr>
              <a:t>Encap</a:t>
            </a:r>
            <a:endParaRPr lang="en-US" altLang="ko-KR" dirty="0">
              <a:ea typeface="굴림" charset="-127"/>
            </a:endParaRPr>
          </a:p>
        </p:txBody>
      </p:sp>
      <p:pic>
        <p:nvPicPr>
          <p:cNvPr id="125957" name="Picture 5" descr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817688"/>
            <a:ext cx="3276600" cy="2906712"/>
          </a:xfrm>
          <a:prstGeom prst="rect">
            <a:avLst/>
          </a:prstGeom>
          <a:noFill/>
        </p:spPr>
      </p:pic>
      <p:pic>
        <p:nvPicPr>
          <p:cNvPr id="125958" name="Picture 6" descr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938588"/>
            <a:ext cx="3276600" cy="1471612"/>
          </a:xfrm>
          <a:prstGeom prst="rect">
            <a:avLst/>
          </a:prstGeom>
          <a:noFill/>
        </p:spPr>
      </p:pic>
      <p:grpSp>
        <p:nvGrpSpPr>
          <p:cNvPr id="125979" name="Group 27"/>
          <p:cNvGrpSpPr>
            <a:grpSpLocks/>
          </p:cNvGrpSpPr>
          <p:nvPr/>
        </p:nvGrpSpPr>
        <p:grpSpPr bwMode="auto">
          <a:xfrm>
            <a:off x="304800" y="2019300"/>
            <a:ext cx="1331913" cy="1905000"/>
            <a:chOff x="0" y="1200"/>
            <a:chExt cx="839" cy="1200"/>
          </a:xfrm>
        </p:grpSpPr>
        <p:sp>
          <p:nvSpPr>
            <p:cNvPr id="125964" name="AutoShape 12"/>
            <p:cNvSpPr>
              <a:spLocks/>
            </p:cNvSpPr>
            <p:nvPr/>
          </p:nvSpPr>
          <p:spPr bwMode="auto">
            <a:xfrm>
              <a:off x="624" y="1200"/>
              <a:ext cx="192" cy="1200"/>
            </a:xfrm>
            <a:prstGeom prst="leftBrace">
              <a:avLst>
                <a:gd name="adj1" fmla="val 520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400">
                <a:latin typeface="Candara" pitchFamily="34" charset="0"/>
              </a:endParaRPr>
            </a:p>
          </p:txBody>
        </p:sp>
        <p:sp>
          <p:nvSpPr>
            <p:cNvPr id="125965" name="Text Box 13"/>
            <p:cNvSpPr txBox="1">
              <a:spLocks noChangeArrowheads="1"/>
            </p:cNvSpPr>
            <p:nvPr/>
          </p:nvSpPr>
          <p:spPr bwMode="auto">
            <a:xfrm>
              <a:off x="0" y="1680"/>
              <a:ext cx="839" cy="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400">
                  <a:solidFill>
                    <a:schemeClr val="accent1"/>
                  </a:solidFill>
                  <a:latin typeface="Candara" pitchFamily="34" charset="0"/>
                  <a:ea typeface="굴림" charset="-127"/>
                </a:rPr>
                <a:t>Host Stack:</a:t>
              </a:r>
            </a:p>
            <a:p>
              <a:pPr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ko-KR" sz="1400">
                  <a:solidFill>
                    <a:schemeClr val="accent1"/>
                  </a:solidFill>
                  <a:latin typeface="Candara" pitchFamily="34" charset="0"/>
                  <a:ea typeface="굴림" charset="-127"/>
                </a:rPr>
                <a:t>supplies EIDs</a:t>
              </a:r>
              <a:endParaRPr lang="en-US" altLang="ko-KR" sz="1400">
                <a:latin typeface="Candara" pitchFamily="34" charset="0"/>
                <a:ea typeface="굴림" charset="-127"/>
              </a:endParaRPr>
            </a:p>
          </p:txBody>
        </p:sp>
      </p:grpSp>
      <p:grpSp>
        <p:nvGrpSpPr>
          <p:cNvPr id="125980" name="Group 28"/>
          <p:cNvGrpSpPr>
            <a:grpSpLocks/>
          </p:cNvGrpSpPr>
          <p:nvPr/>
        </p:nvGrpSpPr>
        <p:grpSpPr bwMode="auto">
          <a:xfrm>
            <a:off x="214312" y="4038602"/>
            <a:ext cx="1385888" cy="1052513"/>
            <a:chOff x="-57" y="2472"/>
            <a:chExt cx="873" cy="663"/>
          </a:xfrm>
        </p:grpSpPr>
        <p:sp>
          <p:nvSpPr>
            <p:cNvPr id="125972" name="AutoShape 20"/>
            <p:cNvSpPr>
              <a:spLocks/>
            </p:cNvSpPr>
            <p:nvPr/>
          </p:nvSpPr>
          <p:spPr bwMode="auto">
            <a:xfrm rot="-10800000">
              <a:off x="720" y="2472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400">
                <a:latin typeface="Candara" pitchFamily="34" charset="0"/>
              </a:endParaRPr>
            </a:p>
          </p:txBody>
        </p:sp>
        <p:sp>
          <p:nvSpPr>
            <p:cNvPr id="125975" name="Text Box 23"/>
            <p:cNvSpPr txBox="1">
              <a:spLocks noChangeArrowheads="1"/>
            </p:cNvSpPr>
            <p:nvPr/>
          </p:nvSpPr>
          <p:spPr bwMode="auto">
            <a:xfrm>
              <a:off x="-57" y="2493"/>
              <a:ext cx="864" cy="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400" dirty="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LISP Router: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400" dirty="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supplies RLOCs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400" dirty="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by adding new</a:t>
              </a:r>
            </a:p>
            <a:p>
              <a:pPr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ko-KR" sz="1400" dirty="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header</a:t>
              </a:r>
            </a:p>
          </p:txBody>
        </p:sp>
      </p:grpSp>
      <p:grpSp>
        <p:nvGrpSpPr>
          <p:cNvPr id="125999" name="Group 47"/>
          <p:cNvGrpSpPr>
            <a:grpSpLocks/>
          </p:cNvGrpSpPr>
          <p:nvPr/>
        </p:nvGrpSpPr>
        <p:grpSpPr bwMode="auto">
          <a:xfrm>
            <a:off x="5257802" y="2590800"/>
            <a:ext cx="2997201" cy="1751013"/>
            <a:chOff x="3264" y="1392"/>
            <a:chExt cx="1888" cy="1103"/>
          </a:xfrm>
        </p:grpSpPr>
        <p:sp>
          <p:nvSpPr>
            <p:cNvPr id="125996" name="Text Box 44"/>
            <p:cNvSpPr txBox="1">
              <a:spLocks noChangeArrowheads="1"/>
            </p:cNvSpPr>
            <p:nvPr/>
          </p:nvSpPr>
          <p:spPr bwMode="auto">
            <a:xfrm>
              <a:off x="3373" y="1584"/>
              <a:ext cx="1779" cy="9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Candara" pitchFamily="34" charset="0"/>
                  <a:ea typeface="굴림" charset="-127"/>
                </a:rPr>
                <a:t>EID-prefix:  </a:t>
              </a:r>
              <a:r>
                <a:rPr lang="en-US" altLang="ko-KR" sz="1600">
                  <a:solidFill>
                    <a:schemeClr val="accent1"/>
                  </a:solidFill>
                  <a:latin typeface="Candara" pitchFamily="34" charset="0"/>
                  <a:ea typeface="굴림" charset="-127"/>
                </a:rPr>
                <a:t>2.0.0.0/8</a:t>
              </a:r>
              <a:endParaRPr lang="en-US" altLang="ko-KR" sz="1600">
                <a:latin typeface="Candara" pitchFamily="34" charset="0"/>
                <a:ea typeface="굴림" charset="-127"/>
              </a:endParaRPr>
            </a:p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Candara" pitchFamily="34" charset="0"/>
                  <a:ea typeface="굴림" charset="-127"/>
                </a:rPr>
                <a:t>Locator-set (RLOCs): </a:t>
              </a:r>
            </a:p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Candara" pitchFamily="34" charset="0"/>
                  <a:ea typeface="굴림" charset="-127"/>
                </a:rPr>
                <a:t>  </a:t>
              </a:r>
              <a:r>
                <a:rPr lang="en-US" altLang="ko-KR" sz="160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12.0.0.2</a:t>
              </a:r>
              <a:r>
                <a:rPr lang="en-US" altLang="ko-KR" sz="1600">
                  <a:latin typeface="Candara" pitchFamily="34" charset="0"/>
                  <a:ea typeface="굴림" charset="-127"/>
                </a:rPr>
                <a:t>, priority: 1, weight: 50</a:t>
              </a:r>
            </a:p>
            <a:p>
              <a:pPr>
                <a:spcBef>
                  <a:spcPct val="50000"/>
                </a:spcBef>
              </a:pPr>
              <a:r>
                <a:rPr lang="en-US" altLang="ko-KR" sz="1600">
                  <a:latin typeface="Candara" pitchFamily="34" charset="0"/>
                  <a:ea typeface="굴림" charset="-127"/>
                </a:rPr>
                <a:t>  </a:t>
              </a:r>
              <a:r>
                <a:rPr lang="en-US" altLang="ko-KR" sz="1600">
                  <a:solidFill>
                    <a:srgbClr val="FF0000"/>
                  </a:solidFill>
                  <a:latin typeface="Candara" pitchFamily="34" charset="0"/>
                  <a:ea typeface="굴림" charset="-127"/>
                </a:rPr>
                <a:t>13.0.0.2</a:t>
              </a:r>
              <a:r>
                <a:rPr lang="en-US" altLang="ko-KR" sz="1600">
                  <a:latin typeface="Candara" pitchFamily="34" charset="0"/>
                  <a:ea typeface="굴림" charset="-127"/>
                </a:rPr>
                <a:t>, priority: 1, weight: 50</a:t>
              </a:r>
            </a:p>
          </p:txBody>
        </p:sp>
        <p:sp>
          <p:nvSpPr>
            <p:cNvPr id="125998" name="Text Box 46"/>
            <p:cNvSpPr txBox="1">
              <a:spLocks noChangeArrowheads="1"/>
            </p:cNvSpPr>
            <p:nvPr/>
          </p:nvSpPr>
          <p:spPr bwMode="auto">
            <a:xfrm>
              <a:off x="3264" y="1392"/>
              <a:ext cx="951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600">
                  <a:latin typeface="Candara" pitchFamily="34" charset="0"/>
                  <a:ea typeface="굴림" charset="-127"/>
                </a:rPr>
                <a:t>Mapping Entry: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5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5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LISP Encapsulated Packets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15</a:t>
            </a:fld>
            <a:endParaRPr lang="en-US" altLang="ko-KR" b="0">
              <a:effectLst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1500166" y="1500174"/>
            <a:ext cx="6215106" cy="327024"/>
            <a:chOff x="1485900" y="2959100"/>
            <a:chExt cx="6438900" cy="469900"/>
          </a:xfrm>
        </p:grpSpPr>
        <p:pic>
          <p:nvPicPr>
            <p:cNvPr id="9" name="Picture 4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85900" y="2959100"/>
              <a:ext cx="6438900" cy="46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53200" y="2959100"/>
              <a:ext cx="704850" cy="46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2143116"/>
            <a:ext cx="700092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LISP Network Elements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/>
              <a:t>ITR (Ingress Tunnel Router)</a:t>
            </a:r>
          </a:p>
          <a:p>
            <a:pPr lvl="1"/>
            <a:r>
              <a:rPr lang="en-US" altLang="ko-KR" sz="2000" dirty="0" smtClean="0"/>
              <a:t>Accepts IP packets from site end-system</a:t>
            </a:r>
          </a:p>
          <a:p>
            <a:pPr lvl="2"/>
            <a:r>
              <a:rPr lang="en-US" altLang="ko-KR" sz="2000" dirty="0" smtClean="0"/>
              <a:t>Inner IP header (EID)</a:t>
            </a:r>
          </a:p>
          <a:p>
            <a:pPr lvl="2"/>
            <a:r>
              <a:rPr lang="en-US" altLang="ko-KR" sz="2000" dirty="0" smtClean="0"/>
              <a:t>EID-RLOC mapping lookup, if necessary</a:t>
            </a:r>
          </a:p>
          <a:p>
            <a:pPr lvl="1"/>
            <a:r>
              <a:rPr lang="en-US" altLang="ko-KR" sz="2000" dirty="0" smtClean="0"/>
              <a:t>Sends LISP-encapsulated IP packets toward Internet</a:t>
            </a:r>
          </a:p>
          <a:p>
            <a:pPr lvl="2"/>
            <a:r>
              <a:rPr lang="en-US" altLang="ko-KR" sz="2000" dirty="0" err="1" smtClean="0"/>
              <a:t>Prepends</a:t>
            </a:r>
            <a:r>
              <a:rPr lang="en-US" altLang="ko-KR" sz="2000" dirty="0" smtClean="0"/>
              <a:t> an outer IP header (RLOC)</a:t>
            </a:r>
          </a:p>
          <a:p>
            <a:pPr lvl="2"/>
            <a:r>
              <a:rPr lang="en-US" altLang="ko-KR" sz="2000" u="sng" dirty="0" smtClean="0"/>
              <a:t>Destination RLOC may be an intermediate proxy device that has better knowledge of the right EID-RLOC mapping</a:t>
            </a:r>
          </a:p>
          <a:p>
            <a:r>
              <a:rPr lang="en-US" altLang="ko-KR" sz="2000" dirty="0" smtClean="0"/>
              <a:t>ETR (Egress Tunnel Router)</a:t>
            </a:r>
          </a:p>
          <a:p>
            <a:pPr lvl="1"/>
            <a:r>
              <a:rPr lang="en-US" altLang="ko-KR" sz="2000" dirty="0" smtClean="0"/>
              <a:t>Receives LISP-encapsulated IP packets from the Internet</a:t>
            </a:r>
          </a:p>
          <a:p>
            <a:pPr lvl="1"/>
            <a:r>
              <a:rPr lang="en-US" altLang="ko-KR" sz="2000" dirty="0" smtClean="0"/>
              <a:t>Sends de-capsulated IP packets to site end-systems</a:t>
            </a:r>
            <a:endParaRPr lang="ko-KR" altLang="en-US" sz="20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16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7B7F4EDD-5E37-484E-8A4D-A448C8D139D2}" type="slidenum">
              <a:rPr lang="en-US" altLang="ko-KR"/>
              <a:pPr/>
              <a:t>17</a:t>
            </a:fld>
            <a:endParaRPr lang="en-US" altLang="ko-KR" sz="1400" b="0">
              <a:effectLst/>
            </a:endParaRPr>
          </a:p>
        </p:txBody>
      </p:sp>
      <p:pic>
        <p:nvPicPr>
          <p:cNvPr id="119814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0574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LISP Data Plane</a:t>
            </a:r>
            <a:endParaRPr lang="en-US" altLang="ko-KR" dirty="0">
              <a:ea typeface="굴림" charset="-127"/>
            </a:endParaRPr>
          </a:p>
        </p:txBody>
      </p:sp>
      <p:pic>
        <p:nvPicPr>
          <p:cNvPr id="119813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447800"/>
            <a:ext cx="3657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15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21336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16" name="Line 8"/>
          <p:cNvSpPr>
            <a:spLocks noChangeShapeType="1"/>
          </p:cNvSpPr>
          <p:nvPr/>
        </p:nvSpPr>
        <p:spPr bwMode="auto">
          <a:xfrm flipV="1">
            <a:off x="2133600" y="2286000"/>
            <a:ext cx="12954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9817" name="Line 9"/>
          <p:cNvSpPr>
            <a:spLocks noChangeShapeType="1"/>
          </p:cNvSpPr>
          <p:nvPr/>
        </p:nvSpPr>
        <p:spPr bwMode="auto">
          <a:xfrm>
            <a:off x="2133600" y="3048000"/>
            <a:ext cx="12192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9818" name="Line 10"/>
          <p:cNvSpPr>
            <a:spLocks noChangeShapeType="1"/>
          </p:cNvSpPr>
          <p:nvPr/>
        </p:nvSpPr>
        <p:spPr bwMode="auto">
          <a:xfrm>
            <a:off x="6019800" y="2362200"/>
            <a:ext cx="13716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9819" name="Line 11"/>
          <p:cNvSpPr>
            <a:spLocks noChangeShapeType="1"/>
          </p:cNvSpPr>
          <p:nvPr/>
        </p:nvSpPr>
        <p:spPr bwMode="auto">
          <a:xfrm flipV="1">
            <a:off x="6019800" y="3124200"/>
            <a:ext cx="13716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119820" name="Picture 1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9050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21" name="Picture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847975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3546475" y="2162175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Provider A</a:t>
            </a:r>
          </a:p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10.0.0.0/8</a:t>
            </a:r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3463925" y="3108325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Provider B</a:t>
            </a:r>
          </a:p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11.0.0.0/8</a:t>
            </a:r>
          </a:p>
        </p:txBody>
      </p:sp>
      <p:grpSp>
        <p:nvGrpSpPr>
          <p:cNvPr id="119824" name="Group 16"/>
          <p:cNvGrpSpPr>
            <a:grpSpLocks/>
          </p:cNvGrpSpPr>
          <p:nvPr/>
        </p:nvGrpSpPr>
        <p:grpSpPr bwMode="auto">
          <a:xfrm>
            <a:off x="771525" y="2624138"/>
            <a:ext cx="323850" cy="347662"/>
            <a:chOff x="3493" y="1088"/>
            <a:chExt cx="204" cy="219"/>
          </a:xfrm>
        </p:grpSpPr>
        <p:sp>
          <p:nvSpPr>
            <p:cNvPr id="119825" name="Oval 17"/>
            <p:cNvSpPr>
              <a:spLocks noChangeArrowheads="1"/>
            </p:cNvSpPr>
            <p:nvPr/>
          </p:nvSpPr>
          <p:spPr bwMode="auto">
            <a:xfrm>
              <a:off x="3493" y="1105"/>
              <a:ext cx="204" cy="185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endParaRPr lang="ko-KR" altLang="en-US"/>
            </a:p>
          </p:txBody>
        </p:sp>
        <p:sp>
          <p:nvSpPr>
            <p:cNvPr id="119826" name="Rectangle 18"/>
            <p:cNvSpPr>
              <a:spLocks noChangeArrowheads="1"/>
            </p:cNvSpPr>
            <p:nvPr/>
          </p:nvSpPr>
          <p:spPr bwMode="auto">
            <a:xfrm>
              <a:off x="3501" y="1088"/>
              <a:ext cx="188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b="1">
                  <a:latin typeface="Arial" charset="0"/>
                </a:rPr>
                <a:t>S</a:t>
              </a:r>
            </a:p>
          </p:txBody>
        </p:sp>
      </p:grpSp>
      <p:sp>
        <p:nvSpPr>
          <p:cNvPr id="119827" name="Text Box 19"/>
          <p:cNvSpPr txBox="1">
            <a:spLocks noChangeArrowheads="1"/>
          </p:cNvSpPr>
          <p:nvPr/>
        </p:nvSpPr>
        <p:spPr bwMode="auto">
          <a:xfrm>
            <a:off x="1738313" y="2143125"/>
            <a:ext cx="471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Comic Sans MS" pitchFamily="32" charset="0"/>
                <a:ea typeface="굴림" charset="-127"/>
              </a:rPr>
              <a:t>ITR</a:t>
            </a:r>
            <a:endParaRPr lang="en-US" altLang="ko-KR" sz="1000" b="1">
              <a:latin typeface="Comic Sans MS" pitchFamily="32" charset="0"/>
              <a:ea typeface="굴림" charset="-127"/>
            </a:endParaRPr>
          </a:p>
        </p:txBody>
      </p:sp>
      <p:grpSp>
        <p:nvGrpSpPr>
          <p:cNvPr id="119828" name="Group 20"/>
          <p:cNvGrpSpPr>
            <a:grpSpLocks/>
          </p:cNvGrpSpPr>
          <p:nvPr/>
        </p:nvGrpSpPr>
        <p:grpSpPr bwMode="auto">
          <a:xfrm>
            <a:off x="8286750" y="2667000"/>
            <a:ext cx="323850" cy="347663"/>
            <a:chOff x="3493" y="1088"/>
            <a:chExt cx="204" cy="219"/>
          </a:xfrm>
        </p:grpSpPr>
        <p:sp>
          <p:nvSpPr>
            <p:cNvPr id="119829" name="Oval 21"/>
            <p:cNvSpPr>
              <a:spLocks noChangeArrowheads="1"/>
            </p:cNvSpPr>
            <p:nvPr/>
          </p:nvSpPr>
          <p:spPr bwMode="auto">
            <a:xfrm>
              <a:off x="3493" y="1105"/>
              <a:ext cx="204" cy="185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endParaRPr lang="ko-KR" altLang="en-US"/>
            </a:p>
          </p:txBody>
        </p:sp>
        <p:sp>
          <p:nvSpPr>
            <p:cNvPr id="119830" name="Rectangle 22"/>
            <p:cNvSpPr>
              <a:spLocks noChangeArrowheads="1"/>
            </p:cNvSpPr>
            <p:nvPr/>
          </p:nvSpPr>
          <p:spPr bwMode="auto">
            <a:xfrm>
              <a:off x="3501" y="1088"/>
              <a:ext cx="196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b="1">
                  <a:latin typeface="Arial" charset="0"/>
                </a:rPr>
                <a:t>D</a:t>
              </a:r>
            </a:p>
          </p:txBody>
        </p:sp>
      </p:grp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1738313" y="2668588"/>
            <a:ext cx="471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Comic Sans MS" pitchFamily="32" charset="0"/>
                <a:ea typeface="굴림" charset="-127"/>
              </a:rPr>
              <a:t>ITR</a:t>
            </a:r>
            <a:endParaRPr lang="en-US" altLang="ko-KR" sz="1000" b="1">
              <a:latin typeface="Comic Sans MS" pitchFamily="32" charset="0"/>
              <a:ea typeface="굴림" charset="-127"/>
            </a:endParaRPr>
          </a:p>
        </p:txBody>
      </p:sp>
      <p:sp>
        <p:nvSpPr>
          <p:cNvPr id="119832" name="Text Box 24"/>
          <p:cNvSpPr txBox="1">
            <a:spLocks noChangeArrowheads="1"/>
          </p:cNvSpPr>
          <p:nvPr/>
        </p:nvSpPr>
        <p:spPr bwMode="auto">
          <a:xfrm>
            <a:off x="7239000" y="2133600"/>
            <a:ext cx="482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Comic Sans MS" pitchFamily="32" charset="0"/>
                <a:ea typeface="굴림" charset="-127"/>
              </a:rPr>
              <a:t>ETR</a:t>
            </a:r>
            <a:endParaRPr lang="en-US" altLang="ko-KR" sz="1000" b="1">
              <a:latin typeface="Comic Sans MS" pitchFamily="32" charset="0"/>
              <a:ea typeface="굴림" charset="-127"/>
            </a:endParaRPr>
          </a:p>
        </p:txBody>
      </p:sp>
      <p:sp>
        <p:nvSpPr>
          <p:cNvPr id="119833" name="Text Box 25"/>
          <p:cNvSpPr txBox="1">
            <a:spLocks noChangeArrowheads="1"/>
          </p:cNvSpPr>
          <p:nvPr/>
        </p:nvSpPr>
        <p:spPr bwMode="auto">
          <a:xfrm>
            <a:off x="7267575" y="2757488"/>
            <a:ext cx="482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Comic Sans MS" pitchFamily="32" charset="0"/>
                <a:ea typeface="굴림" charset="-127"/>
              </a:rPr>
              <a:t>ETR</a:t>
            </a:r>
            <a:endParaRPr lang="en-US" altLang="ko-KR" sz="1000" b="1">
              <a:latin typeface="Comic Sans MS" pitchFamily="32" charset="0"/>
              <a:ea typeface="굴림" charset="-127"/>
            </a:endParaRPr>
          </a:p>
        </p:txBody>
      </p:sp>
      <p:pic>
        <p:nvPicPr>
          <p:cNvPr id="119834" name="Picture 2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0480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35" name="Picture 2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1538" y="19050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836" name="Text Box 28"/>
          <p:cNvSpPr txBox="1">
            <a:spLocks noChangeArrowheads="1"/>
          </p:cNvSpPr>
          <p:nvPr/>
        </p:nvSpPr>
        <p:spPr bwMode="auto">
          <a:xfrm>
            <a:off x="5064125" y="3276600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Provider Y</a:t>
            </a:r>
          </a:p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13.0.0.0/8</a:t>
            </a:r>
          </a:p>
        </p:txBody>
      </p:sp>
      <p:sp>
        <p:nvSpPr>
          <p:cNvPr id="119837" name="Text Box 29"/>
          <p:cNvSpPr txBox="1">
            <a:spLocks noChangeArrowheads="1"/>
          </p:cNvSpPr>
          <p:nvPr/>
        </p:nvSpPr>
        <p:spPr bwMode="auto">
          <a:xfrm>
            <a:off x="4984750" y="2162175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Provider X</a:t>
            </a:r>
          </a:p>
          <a:p>
            <a:r>
              <a:rPr lang="en-US" altLang="ko-KR" sz="1000" b="1">
                <a:latin typeface="Comic Sans MS" pitchFamily="32" charset="0"/>
                <a:ea typeface="굴림" charset="-127"/>
              </a:rPr>
              <a:t>12.0.0.0/8</a:t>
            </a:r>
          </a:p>
        </p:txBody>
      </p:sp>
      <p:grpSp>
        <p:nvGrpSpPr>
          <p:cNvPr id="119838" name="Group 30"/>
          <p:cNvGrpSpPr>
            <a:grpSpLocks/>
          </p:cNvGrpSpPr>
          <p:nvPr/>
        </p:nvGrpSpPr>
        <p:grpSpPr bwMode="auto">
          <a:xfrm>
            <a:off x="1752600" y="2362200"/>
            <a:ext cx="387350" cy="304800"/>
            <a:chOff x="4725" y="3312"/>
            <a:chExt cx="244" cy="192"/>
          </a:xfrm>
        </p:grpSpPr>
        <p:sp>
          <p:nvSpPr>
            <p:cNvPr id="119839" name="Rectangle 31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119840" name="Text Box 32"/>
            <p:cNvSpPr txBox="1">
              <a:spLocks noChangeArrowheads="1"/>
            </p:cNvSpPr>
            <p:nvPr/>
          </p:nvSpPr>
          <p:spPr bwMode="auto">
            <a:xfrm>
              <a:off x="4725" y="3312"/>
              <a:ext cx="2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pitchFamily="32" charset="0"/>
                  <a:ea typeface="ＭＳ Ｐゴシック" pitchFamily="32" charset="-128"/>
                </a:rPr>
                <a:t>S1</a:t>
              </a:r>
            </a:p>
          </p:txBody>
        </p:sp>
      </p:grpSp>
      <p:grpSp>
        <p:nvGrpSpPr>
          <p:cNvPr id="119841" name="Group 33"/>
          <p:cNvGrpSpPr>
            <a:grpSpLocks/>
          </p:cNvGrpSpPr>
          <p:nvPr/>
        </p:nvGrpSpPr>
        <p:grpSpPr bwMode="auto">
          <a:xfrm>
            <a:off x="1752600" y="2895600"/>
            <a:ext cx="415925" cy="304800"/>
            <a:chOff x="4725" y="3312"/>
            <a:chExt cx="262" cy="192"/>
          </a:xfrm>
        </p:grpSpPr>
        <p:sp>
          <p:nvSpPr>
            <p:cNvPr id="119842" name="Rectangle 34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119843" name="Text Box 35"/>
            <p:cNvSpPr txBox="1">
              <a:spLocks noChangeArrowheads="1"/>
            </p:cNvSpPr>
            <p:nvPr/>
          </p:nvSpPr>
          <p:spPr bwMode="auto">
            <a:xfrm>
              <a:off x="4725" y="3312"/>
              <a:ext cx="26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pitchFamily="32" charset="0"/>
                  <a:ea typeface="ＭＳ Ｐゴシック" pitchFamily="32" charset="-128"/>
                </a:rPr>
                <a:t>S2</a:t>
              </a:r>
            </a:p>
          </p:txBody>
        </p:sp>
      </p:grpSp>
      <p:grpSp>
        <p:nvGrpSpPr>
          <p:cNvPr id="119844" name="Group 36"/>
          <p:cNvGrpSpPr>
            <a:grpSpLocks/>
          </p:cNvGrpSpPr>
          <p:nvPr/>
        </p:nvGrpSpPr>
        <p:grpSpPr bwMode="auto">
          <a:xfrm>
            <a:off x="7315200" y="2362200"/>
            <a:ext cx="392113" cy="304800"/>
            <a:chOff x="4725" y="3312"/>
            <a:chExt cx="247" cy="192"/>
          </a:xfrm>
        </p:grpSpPr>
        <p:sp>
          <p:nvSpPr>
            <p:cNvPr id="119845" name="Rectangle 37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119846" name="Text Box 38"/>
            <p:cNvSpPr txBox="1">
              <a:spLocks noChangeArrowheads="1"/>
            </p:cNvSpPr>
            <p:nvPr/>
          </p:nvSpPr>
          <p:spPr bwMode="auto">
            <a:xfrm>
              <a:off x="4725" y="3312"/>
              <a:ext cx="24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pitchFamily="32" charset="0"/>
                  <a:ea typeface="ＭＳ Ｐゴシック" pitchFamily="32" charset="-128"/>
                </a:rPr>
                <a:t>D1</a:t>
              </a:r>
            </a:p>
          </p:txBody>
        </p:sp>
      </p:grpSp>
      <p:grpSp>
        <p:nvGrpSpPr>
          <p:cNvPr id="119847" name="Group 39"/>
          <p:cNvGrpSpPr>
            <a:grpSpLocks/>
          </p:cNvGrpSpPr>
          <p:nvPr/>
        </p:nvGrpSpPr>
        <p:grpSpPr bwMode="auto">
          <a:xfrm>
            <a:off x="7315200" y="2971800"/>
            <a:ext cx="420688" cy="304800"/>
            <a:chOff x="4725" y="3312"/>
            <a:chExt cx="265" cy="192"/>
          </a:xfrm>
        </p:grpSpPr>
        <p:sp>
          <p:nvSpPr>
            <p:cNvPr id="119848" name="Rectangle 40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119849" name="Text Box 41"/>
            <p:cNvSpPr txBox="1">
              <a:spLocks noChangeArrowheads="1"/>
            </p:cNvSpPr>
            <p:nvPr/>
          </p:nvSpPr>
          <p:spPr bwMode="auto">
            <a:xfrm>
              <a:off x="4725" y="3312"/>
              <a:ext cx="2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pitchFamily="32" charset="0"/>
                  <a:ea typeface="ＭＳ Ｐゴシック" pitchFamily="32" charset="-128"/>
                </a:rPr>
                <a:t>D2</a:t>
              </a:r>
            </a:p>
          </p:txBody>
        </p:sp>
      </p:grpSp>
      <p:sp>
        <p:nvSpPr>
          <p:cNvPr id="119850" name="Text Box 42"/>
          <p:cNvSpPr txBox="1">
            <a:spLocks noChangeArrowheads="1"/>
          </p:cNvSpPr>
          <p:nvPr/>
        </p:nvSpPr>
        <p:spPr bwMode="auto">
          <a:xfrm>
            <a:off x="533400" y="1676400"/>
            <a:ext cx="2432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>
                <a:latin typeface="Comic Sans MS" pitchFamily="32" charset="0"/>
                <a:ea typeface="굴림" charset="-127"/>
              </a:rPr>
              <a:t>PI EID-prefix </a:t>
            </a:r>
            <a:r>
              <a:rPr lang="en-US" altLang="ko-KR" sz="1600">
                <a:solidFill>
                  <a:schemeClr val="accent1"/>
                </a:solidFill>
                <a:latin typeface="Comic Sans MS" pitchFamily="32" charset="0"/>
                <a:ea typeface="굴림" charset="-127"/>
              </a:rPr>
              <a:t>1.0.0.0/8</a:t>
            </a:r>
            <a:endParaRPr lang="en-US" altLang="ko-KR">
              <a:solidFill>
                <a:schemeClr val="accent1"/>
              </a:solidFill>
              <a:latin typeface="Comic Sans MS" pitchFamily="32" charset="0"/>
              <a:ea typeface="굴림" charset="-127"/>
            </a:endParaRPr>
          </a:p>
        </p:txBody>
      </p:sp>
      <p:sp>
        <p:nvSpPr>
          <p:cNvPr id="119851" name="Text Box 43"/>
          <p:cNvSpPr txBox="1">
            <a:spLocks noChangeArrowheads="1"/>
          </p:cNvSpPr>
          <p:nvPr/>
        </p:nvSpPr>
        <p:spPr bwMode="auto">
          <a:xfrm>
            <a:off x="6477000" y="1720850"/>
            <a:ext cx="24653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>
                <a:latin typeface="Comic Sans MS" pitchFamily="32" charset="0"/>
                <a:ea typeface="굴림" charset="-127"/>
              </a:rPr>
              <a:t>PI EID-prefix </a:t>
            </a:r>
            <a:r>
              <a:rPr lang="en-US" altLang="ko-KR" sz="1600">
                <a:solidFill>
                  <a:schemeClr val="accent1"/>
                </a:solidFill>
                <a:latin typeface="Comic Sans MS" pitchFamily="32" charset="0"/>
                <a:ea typeface="굴림" charset="-127"/>
              </a:rPr>
              <a:t>2.0.0.0/8</a:t>
            </a:r>
            <a:endParaRPr lang="en-US" altLang="ko-KR">
              <a:latin typeface="Comic Sans MS" pitchFamily="32" charset="0"/>
              <a:ea typeface="굴림" charset="-127"/>
            </a:endParaRPr>
          </a:p>
        </p:txBody>
      </p:sp>
      <p:sp>
        <p:nvSpPr>
          <p:cNvPr id="119852" name="Text Box 44"/>
          <p:cNvSpPr txBox="1">
            <a:spLocks noChangeArrowheads="1"/>
          </p:cNvSpPr>
          <p:nvPr/>
        </p:nvSpPr>
        <p:spPr bwMode="auto">
          <a:xfrm>
            <a:off x="152400" y="4343400"/>
            <a:ext cx="25146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endParaRPr lang="en-US" altLang="ko-KR" sz="1600">
              <a:latin typeface="Comic Sans MS" pitchFamily="32" charset="0"/>
              <a:ea typeface="굴림" charset="-127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ko-KR" sz="1600">
                <a:latin typeface="Comic Sans MS" pitchFamily="32" charset="0"/>
                <a:ea typeface="굴림" charset="-127"/>
              </a:rPr>
              <a:t>DNS entry: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altLang="ko-KR" sz="1600">
                <a:latin typeface="Courier New" pitchFamily="32" charset="0"/>
                <a:ea typeface="굴림" charset="-127"/>
              </a:rPr>
              <a:t>D.abc.com  A</a:t>
            </a:r>
            <a:r>
              <a:rPr lang="en-US" altLang="ko-KR" sz="1600">
                <a:latin typeface="Comic Sans MS" pitchFamily="32" charset="0"/>
                <a:ea typeface="굴림" charset="-127"/>
              </a:rPr>
              <a:t>   </a:t>
            </a:r>
            <a:r>
              <a:rPr lang="en-US" altLang="ko-KR" sz="1600">
                <a:solidFill>
                  <a:schemeClr val="accent1"/>
                </a:solidFill>
                <a:latin typeface="Comic Sans MS" pitchFamily="32" charset="0"/>
                <a:ea typeface="굴림" charset="-127"/>
              </a:rPr>
              <a:t>2.0.0.2</a:t>
            </a:r>
          </a:p>
        </p:txBody>
      </p:sp>
      <p:grpSp>
        <p:nvGrpSpPr>
          <p:cNvPr id="119896" name="Group 88"/>
          <p:cNvGrpSpPr>
            <a:grpSpLocks/>
          </p:cNvGrpSpPr>
          <p:nvPr/>
        </p:nvGrpSpPr>
        <p:grpSpPr bwMode="auto">
          <a:xfrm>
            <a:off x="1982788" y="3200400"/>
            <a:ext cx="4724400" cy="2895600"/>
            <a:chOff x="1249" y="2016"/>
            <a:chExt cx="2976" cy="1824"/>
          </a:xfrm>
        </p:grpSpPr>
        <p:sp>
          <p:nvSpPr>
            <p:cNvPr id="119895" name="Line 87"/>
            <p:cNvSpPr>
              <a:spLocks noChangeShapeType="1"/>
            </p:cNvSpPr>
            <p:nvPr/>
          </p:nvSpPr>
          <p:spPr bwMode="auto">
            <a:xfrm>
              <a:off x="1249" y="2016"/>
              <a:ext cx="624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19853" name="Group 45"/>
            <p:cNvGrpSpPr>
              <a:grpSpLocks/>
            </p:cNvGrpSpPr>
            <p:nvPr/>
          </p:nvGrpSpPr>
          <p:grpSpPr bwMode="auto">
            <a:xfrm>
              <a:off x="1584" y="3045"/>
              <a:ext cx="2641" cy="795"/>
              <a:chOff x="3107" y="2613"/>
              <a:chExt cx="2641" cy="795"/>
            </a:xfrm>
          </p:grpSpPr>
          <p:sp>
            <p:nvSpPr>
              <p:cNvPr id="119854" name="Text Box 46"/>
              <p:cNvSpPr txBox="1">
                <a:spLocks noChangeArrowheads="1"/>
              </p:cNvSpPr>
              <p:nvPr/>
            </p:nvSpPr>
            <p:spPr bwMode="auto">
              <a:xfrm>
                <a:off x="3696" y="2613"/>
                <a:ext cx="2052" cy="7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EID-prefix:  </a:t>
                </a:r>
                <a:r>
                  <a:rPr lang="en-US" altLang="ko-KR" sz="1400">
                    <a:solidFill>
                      <a:schemeClr val="accent1"/>
                    </a:solidFill>
                    <a:latin typeface="Comic Sans MS" pitchFamily="32" charset="0"/>
                    <a:ea typeface="굴림" charset="-127"/>
                  </a:rPr>
                  <a:t>2.0.0.0/8</a:t>
                </a:r>
                <a:endParaRPr lang="en-US" altLang="ko-KR" sz="1400">
                  <a:latin typeface="Comic Sans MS" pitchFamily="32" charset="0"/>
                  <a:ea typeface="굴림" charset="-127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Locator-set: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  </a:t>
                </a:r>
                <a:r>
                  <a:rPr lang="en-US" altLang="ko-KR" sz="1400">
                    <a:solidFill>
                      <a:srgbClr val="FF0000"/>
                    </a:solidFill>
                    <a:latin typeface="Comic Sans MS" pitchFamily="32" charset="0"/>
                    <a:ea typeface="굴림" charset="-127"/>
                  </a:rPr>
                  <a:t>12.0.0.2</a:t>
                </a: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, priority: 1, weight: 50 (D1)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  </a:t>
                </a:r>
                <a:r>
                  <a:rPr lang="en-US" altLang="ko-KR" sz="1400">
                    <a:solidFill>
                      <a:srgbClr val="FF0000"/>
                    </a:solidFill>
                    <a:latin typeface="Comic Sans MS" pitchFamily="32" charset="0"/>
                    <a:ea typeface="굴림" charset="-127"/>
                  </a:rPr>
                  <a:t>13.0.0.2</a:t>
                </a: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, priority: 1, weight: 50 (D2)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  <p:sp>
            <p:nvSpPr>
              <p:cNvPr id="119855" name="AutoShape 47"/>
              <p:cNvSpPr>
                <a:spLocks/>
              </p:cNvSpPr>
              <p:nvPr/>
            </p:nvSpPr>
            <p:spPr bwMode="auto">
              <a:xfrm>
                <a:off x="3600" y="2640"/>
                <a:ext cx="144" cy="720"/>
              </a:xfrm>
              <a:prstGeom prst="leftBrace">
                <a:avLst>
                  <a:gd name="adj1" fmla="val 41667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9856" name="Text Box 48"/>
              <p:cNvSpPr txBox="1">
                <a:spLocks noChangeArrowheads="1"/>
              </p:cNvSpPr>
              <p:nvPr/>
            </p:nvSpPr>
            <p:spPr bwMode="auto">
              <a:xfrm>
                <a:off x="3107" y="2829"/>
                <a:ext cx="541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Mapping</a:t>
                </a:r>
              </a:p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ko-KR" sz="1400">
                    <a:latin typeface="Comic Sans MS" pitchFamily="32" charset="0"/>
                    <a:ea typeface="굴림" charset="-127"/>
                  </a:rPr>
                  <a:t>Entry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</p:grpSp>
      </p:grpSp>
      <p:grpSp>
        <p:nvGrpSpPr>
          <p:cNvPr id="119857" name="Group 49"/>
          <p:cNvGrpSpPr>
            <a:grpSpLocks/>
          </p:cNvGrpSpPr>
          <p:nvPr/>
        </p:nvGrpSpPr>
        <p:grpSpPr bwMode="auto">
          <a:xfrm>
            <a:off x="28575" y="2667000"/>
            <a:ext cx="1600200" cy="1390650"/>
            <a:chOff x="18" y="1680"/>
            <a:chExt cx="1008" cy="876"/>
          </a:xfrm>
        </p:grpSpPr>
        <p:grpSp>
          <p:nvGrpSpPr>
            <p:cNvPr id="119858" name="Group 50"/>
            <p:cNvGrpSpPr>
              <a:grpSpLocks/>
            </p:cNvGrpSpPr>
            <p:nvPr/>
          </p:nvGrpSpPr>
          <p:grpSpPr bwMode="auto">
            <a:xfrm>
              <a:off x="18" y="2352"/>
              <a:ext cx="1008" cy="204"/>
              <a:chOff x="912" y="3012"/>
              <a:chExt cx="1008" cy="204"/>
            </a:xfrm>
          </p:grpSpPr>
          <p:sp>
            <p:nvSpPr>
              <p:cNvPr id="119859" name="AutoShape 51"/>
              <p:cNvSpPr>
                <a:spLocks noChangeArrowheads="1"/>
              </p:cNvSpPr>
              <p:nvPr/>
            </p:nvSpPr>
            <p:spPr bwMode="auto">
              <a:xfrm>
                <a:off x="912" y="3012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sp>
            <p:nvSpPr>
              <p:cNvPr id="119860" name="Text Box 52"/>
              <p:cNvSpPr txBox="1">
                <a:spLocks noChangeArrowheads="1"/>
              </p:cNvSpPr>
              <p:nvPr/>
            </p:nvSpPr>
            <p:spPr bwMode="auto">
              <a:xfrm>
                <a:off x="960" y="3024"/>
                <a:ext cx="95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solidFill>
                      <a:schemeClr val="accent1"/>
                    </a:solidFill>
                    <a:latin typeface="Comic Sans MS" pitchFamily="32" charset="0"/>
                    <a:ea typeface="굴림" charset="-127"/>
                  </a:rPr>
                  <a:t>1.0.0.1 -&gt; 2.0.0.2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</p:grpSp>
        <p:sp>
          <p:nvSpPr>
            <p:cNvPr id="119861" name="Line 53"/>
            <p:cNvSpPr>
              <a:spLocks noChangeShapeType="1"/>
            </p:cNvSpPr>
            <p:nvPr/>
          </p:nvSpPr>
          <p:spPr bwMode="auto">
            <a:xfrm flipV="1">
              <a:off x="672" y="1824"/>
              <a:ext cx="144" cy="4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9862" name="Picture 5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" y="1680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19863" name="Group 55"/>
          <p:cNvGrpSpPr>
            <a:grpSpLocks/>
          </p:cNvGrpSpPr>
          <p:nvPr/>
        </p:nvGrpSpPr>
        <p:grpSpPr bwMode="auto">
          <a:xfrm>
            <a:off x="1871663" y="3133725"/>
            <a:ext cx="1668462" cy="1600200"/>
            <a:chOff x="1179" y="2016"/>
            <a:chExt cx="1051" cy="1008"/>
          </a:xfrm>
        </p:grpSpPr>
        <p:sp>
          <p:nvSpPr>
            <p:cNvPr id="119864" name="AutoShape 56"/>
            <p:cNvSpPr>
              <a:spLocks noChangeArrowheads="1"/>
            </p:cNvSpPr>
            <p:nvPr/>
          </p:nvSpPr>
          <p:spPr bwMode="auto">
            <a:xfrm>
              <a:off x="1191" y="2592"/>
              <a:ext cx="1008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chemeClr val="bg1"/>
                </a:solidFill>
              </a:endParaRPr>
            </a:p>
          </p:txBody>
        </p:sp>
        <p:grpSp>
          <p:nvGrpSpPr>
            <p:cNvPr id="119865" name="Group 57"/>
            <p:cNvGrpSpPr>
              <a:grpSpLocks/>
            </p:cNvGrpSpPr>
            <p:nvPr/>
          </p:nvGrpSpPr>
          <p:grpSpPr bwMode="auto">
            <a:xfrm>
              <a:off x="1179" y="2016"/>
              <a:ext cx="1051" cy="1008"/>
              <a:chOff x="1179" y="2016"/>
              <a:chExt cx="1051" cy="1008"/>
            </a:xfrm>
          </p:grpSpPr>
          <p:sp>
            <p:nvSpPr>
              <p:cNvPr id="119866" name="Line 58"/>
              <p:cNvSpPr>
                <a:spLocks noChangeShapeType="1"/>
              </p:cNvSpPr>
              <p:nvPr/>
            </p:nvSpPr>
            <p:spPr bwMode="auto">
              <a:xfrm flipV="1">
                <a:off x="1440" y="2112"/>
                <a:ext cx="144" cy="4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pic>
            <p:nvPicPr>
              <p:cNvPr id="119867" name="Picture 5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88" y="2016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grpSp>
            <p:nvGrpSpPr>
              <p:cNvPr id="119868" name="Group 60"/>
              <p:cNvGrpSpPr>
                <a:grpSpLocks/>
              </p:cNvGrpSpPr>
              <p:nvPr/>
            </p:nvGrpSpPr>
            <p:grpSpPr bwMode="auto">
              <a:xfrm>
                <a:off x="1200" y="2820"/>
                <a:ext cx="1008" cy="204"/>
                <a:chOff x="912" y="3012"/>
                <a:chExt cx="1008" cy="204"/>
              </a:xfrm>
            </p:grpSpPr>
            <p:sp>
              <p:nvSpPr>
                <p:cNvPr id="119869" name="AutoShape 61"/>
                <p:cNvSpPr>
                  <a:spLocks noChangeArrowheads="1"/>
                </p:cNvSpPr>
                <p:nvPr/>
              </p:nvSpPr>
              <p:spPr bwMode="auto">
                <a:xfrm>
                  <a:off x="912" y="3012"/>
                  <a:ext cx="1008" cy="19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/>
                  <a:endParaRPr lang="ko-KR" altLang="ko-K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870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960" y="3024"/>
                  <a:ext cx="951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400">
                      <a:solidFill>
                        <a:schemeClr val="accent1"/>
                      </a:solidFill>
                      <a:latin typeface="Comic Sans MS" pitchFamily="32" charset="0"/>
                      <a:ea typeface="굴림" charset="-127"/>
                    </a:rPr>
                    <a:t>1.0.0.1 -&gt; 2.0.0.2</a:t>
                  </a:r>
                  <a:endParaRPr lang="en-US" altLang="ko-KR">
                    <a:latin typeface="Comic Sans MS" pitchFamily="32" charset="0"/>
                    <a:ea typeface="굴림" charset="-127"/>
                  </a:endParaRPr>
                </a:p>
              </p:txBody>
            </p:sp>
          </p:grpSp>
          <p:sp>
            <p:nvSpPr>
              <p:cNvPr id="119871" name="Text Box 63"/>
              <p:cNvSpPr txBox="1">
                <a:spLocks noChangeArrowheads="1"/>
              </p:cNvSpPr>
              <p:nvPr/>
            </p:nvSpPr>
            <p:spPr bwMode="auto">
              <a:xfrm>
                <a:off x="1179" y="2604"/>
                <a:ext cx="105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0000"/>
                    </a:solidFill>
                    <a:latin typeface="Comic Sans MS" pitchFamily="32" charset="0"/>
                    <a:ea typeface="굴림" charset="-127"/>
                  </a:rPr>
                  <a:t>11.0.0.1 -&gt; 12.0.0.2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</p:grpSp>
      </p:grpSp>
      <p:sp>
        <p:nvSpPr>
          <p:cNvPr id="119872" name="Text Box 64"/>
          <p:cNvSpPr txBox="1">
            <a:spLocks noChangeArrowheads="1"/>
          </p:cNvSpPr>
          <p:nvPr/>
        </p:nvSpPr>
        <p:spPr bwMode="auto">
          <a:xfrm>
            <a:off x="0" y="5357813"/>
            <a:ext cx="15748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pitchFamily="32" charset="0"/>
                <a:ea typeface="굴림" charset="-127"/>
              </a:rPr>
              <a:t>Legend: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pitchFamily="32" charset="0"/>
                <a:ea typeface="굴림" charset="-127"/>
              </a:rPr>
              <a:t>  </a:t>
            </a:r>
            <a:r>
              <a:rPr lang="en-US" altLang="ko-KR" sz="1400">
                <a:solidFill>
                  <a:schemeClr val="accent1"/>
                </a:solidFill>
                <a:latin typeface="Comic Sans MS" pitchFamily="32" charset="0"/>
                <a:ea typeface="굴림" charset="-127"/>
              </a:rPr>
              <a:t>EIDs -&gt; Green</a:t>
            </a:r>
            <a:endParaRPr lang="en-US" altLang="ko-KR" sz="1400">
              <a:latin typeface="Comic Sans MS" pitchFamily="32" charset="0"/>
              <a:ea typeface="굴림" charset="-127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pitchFamily="32" charset="0"/>
                <a:ea typeface="굴림" charset="-127"/>
              </a:rPr>
              <a:t>  </a:t>
            </a:r>
            <a:r>
              <a:rPr lang="en-US" altLang="ko-KR" sz="1400">
                <a:solidFill>
                  <a:srgbClr val="FF0000"/>
                </a:solidFill>
                <a:latin typeface="Comic Sans MS" pitchFamily="32" charset="0"/>
                <a:ea typeface="굴림" charset="-127"/>
              </a:rPr>
              <a:t>Locators -&gt; Red</a:t>
            </a:r>
            <a:endParaRPr lang="en-US" altLang="ko-KR">
              <a:latin typeface="Comic Sans MS" pitchFamily="32" charset="0"/>
              <a:ea typeface="굴림" charset="-127"/>
            </a:endParaRPr>
          </a:p>
        </p:txBody>
      </p:sp>
      <p:pic>
        <p:nvPicPr>
          <p:cNvPr id="119873" name="Picture 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89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9874" name="Picture 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286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9875" name="Group 67"/>
          <p:cNvGrpSpPr>
            <a:grpSpLocks/>
          </p:cNvGrpSpPr>
          <p:nvPr/>
        </p:nvGrpSpPr>
        <p:grpSpPr bwMode="auto">
          <a:xfrm>
            <a:off x="5765800" y="2514600"/>
            <a:ext cx="1668463" cy="2362200"/>
            <a:chOff x="3632" y="1584"/>
            <a:chExt cx="1051" cy="1488"/>
          </a:xfrm>
        </p:grpSpPr>
        <p:sp>
          <p:nvSpPr>
            <p:cNvPr id="119876" name="Line 68"/>
            <p:cNvSpPr>
              <a:spLocks noChangeShapeType="1"/>
            </p:cNvSpPr>
            <p:nvPr/>
          </p:nvSpPr>
          <p:spPr bwMode="auto">
            <a:xfrm flipV="1">
              <a:off x="4155" y="1680"/>
              <a:ext cx="69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9877" name="Picture 6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28" y="158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19878" name="Group 70"/>
            <p:cNvGrpSpPr>
              <a:grpSpLocks/>
            </p:cNvGrpSpPr>
            <p:nvPr/>
          </p:nvGrpSpPr>
          <p:grpSpPr bwMode="auto">
            <a:xfrm>
              <a:off x="3632" y="2640"/>
              <a:ext cx="1051" cy="432"/>
              <a:chOff x="3840" y="2160"/>
              <a:chExt cx="1051" cy="432"/>
            </a:xfrm>
          </p:grpSpPr>
          <p:sp>
            <p:nvSpPr>
              <p:cNvPr id="119879" name="AutoShape 71"/>
              <p:cNvSpPr>
                <a:spLocks noChangeArrowheads="1"/>
              </p:cNvSpPr>
              <p:nvPr/>
            </p:nvSpPr>
            <p:spPr bwMode="auto">
              <a:xfrm>
                <a:off x="3852" y="2160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19880" name="Group 72"/>
              <p:cNvGrpSpPr>
                <a:grpSpLocks/>
              </p:cNvGrpSpPr>
              <p:nvPr/>
            </p:nvGrpSpPr>
            <p:grpSpPr bwMode="auto">
              <a:xfrm>
                <a:off x="3861" y="2388"/>
                <a:ext cx="1008" cy="204"/>
                <a:chOff x="912" y="3012"/>
                <a:chExt cx="1008" cy="204"/>
              </a:xfrm>
            </p:grpSpPr>
            <p:sp>
              <p:nvSpPr>
                <p:cNvPr id="119881" name="AutoShape 73"/>
                <p:cNvSpPr>
                  <a:spLocks noChangeArrowheads="1"/>
                </p:cNvSpPr>
                <p:nvPr/>
              </p:nvSpPr>
              <p:spPr bwMode="auto">
                <a:xfrm>
                  <a:off x="912" y="3012"/>
                  <a:ext cx="1008" cy="19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algn="ctr"/>
                  <a:endParaRPr lang="ko-KR" altLang="ko-KR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9882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960" y="3024"/>
                  <a:ext cx="951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400">
                      <a:solidFill>
                        <a:schemeClr val="accent1"/>
                      </a:solidFill>
                      <a:latin typeface="Comic Sans MS" pitchFamily="32" charset="0"/>
                      <a:ea typeface="굴림" charset="-127"/>
                    </a:rPr>
                    <a:t>1.0.0.1 -&gt; 2.0.0.2</a:t>
                  </a:r>
                  <a:endParaRPr lang="en-US" altLang="ko-KR">
                    <a:latin typeface="Comic Sans MS" pitchFamily="32" charset="0"/>
                    <a:ea typeface="굴림" charset="-127"/>
                  </a:endParaRPr>
                </a:p>
              </p:txBody>
            </p:sp>
          </p:grpSp>
          <p:sp>
            <p:nvSpPr>
              <p:cNvPr id="119883" name="Text Box 75"/>
              <p:cNvSpPr txBox="1">
                <a:spLocks noChangeArrowheads="1"/>
              </p:cNvSpPr>
              <p:nvPr/>
            </p:nvSpPr>
            <p:spPr bwMode="auto">
              <a:xfrm>
                <a:off x="3840" y="2172"/>
                <a:ext cx="105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solidFill>
                      <a:srgbClr val="FF0000"/>
                    </a:solidFill>
                    <a:latin typeface="Comic Sans MS" pitchFamily="32" charset="0"/>
                    <a:ea typeface="굴림" charset="-127"/>
                  </a:rPr>
                  <a:t>11.0.0.1 -&gt; 12.0.0.2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</p:grpSp>
      </p:grpSp>
      <p:grpSp>
        <p:nvGrpSpPr>
          <p:cNvPr id="119884" name="Group 76"/>
          <p:cNvGrpSpPr>
            <a:grpSpLocks/>
          </p:cNvGrpSpPr>
          <p:nvPr/>
        </p:nvGrpSpPr>
        <p:grpSpPr bwMode="auto">
          <a:xfrm>
            <a:off x="7391400" y="2667000"/>
            <a:ext cx="1600200" cy="1390650"/>
            <a:chOff x="4656" y="1680"/>
            <a:chExt cx="1008" cy="876"/>
          </a:xfrm>
        </p:grpSpPr>
        <p:grpSp>
          <p:nvGrpSpPr>
            <p:cNvPr id="119885" name="Group 77"/>
            <p:cNvGrpSpPr>
              <a:grpSpLocks/>
            </p:cNvGrpSpPr>
            <p:nvPr/>
          </p:nvGrpSpPr>
          <p:grpSpPr bwMode="auto">
            <a:xfrm>
              <a:off x="4656" y="2352"/>
              <a:ext cx="1008" cy="204"/>
              <a:chOff x="912" y="3012"/>
              <a:chExt cx="1008" cy="204"/>
            </a:xfrm>
          </p:grpSpPr>
          <p:sp>
            <p:nvSpPr>
              <p:cNvPr id="119886" name="AutoShape 78"/>
              <p:cNvSpPr>
                <a:spLocks noChangeArrowheads="1"/>
              </p:cNvSpPr>
              <p:nvPr/>
            </p:nvSpPr>
            <p:spPr bwMode="auto">
              <a:xfrm>
                <a:off x="912" y="3012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sp>
            <p:nvSpPr>
              <p:cNvPr id="119887" name="Text Box 79"/>
              <p:cNvSpPr txBox="1">
                <a:spLocks noChangeArrowheads="1"/>
              </p:cNvSpPr>
              <p:nvPr/>
            </p:nvSpPr>
            <p:spPr bwMode="auto">
              <a:xfrm>
                <a:off x="960" y="3024"/>
                <a:ext cx="951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400">
                    <a:solidFill>
                      <a:schemeClr val="accent1"/>
                    </a:solidFill>
                    <a:latin typeface="Comic Sans MS" pitchFamily="32" charset="0"/>
                    <a:ea typeface="굴림" charset="-127"/>
                  </a:rPr>
                  <a:t>1.0.0.1 -&gt; 2.0.0.2</a:t>
                </a:r>
                <a:endParaRPr lang="en-US" altLang="ko-KR">
                  <a:latin typeface="Comic Sans MS" pitchFamily="32" charset="0"/>
                  <a:ea typeface="굴림" charset="-127"/>
                </a:endParaRPr>
              </a:p>
            </p:txBody>
          </p:sp>
        </p:grpSp>
        <p:sp>
          <p:nvSpPr>
            <p:cNvPr id="119888" name="Line 80"/>
            <p:cNvSpPr>
              <a:spLocks noChangeShapeType="1"/>
            </p:cNvSpPr>
            <p:nvPr/>
          </p:nvSpPr>
          <p:spPr bwMode="auto">
            <a:xfrm flipH="1" flipV="1">
              <a:off x="5088" y="1824"/>
              <a:ext cx="96" cy="5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119889" name="Picture 8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74" y="1680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19890" name="Rectangle 82"/>
          <p:cNvSpPr>
            <a:spLocks noChangeArrowheads="1"/>
          </p:cNvSpPr>
          <p:nvPr/>
        </p:nvSpPr>
        <p:spPr bwMode="auto">
          <a:xfrm rot="461406">
            <a:off x="6770688" y="2449513"/>
            <a:ext cx="646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solidFill>
                  <a:srgbClr val="FF0000"/>
                </a:solidFill>
                <a:latin typeface="Comic Sans MS" pitchFamily="32" charset="0"/>
                <a:ea typeface="굴림" charset="-127"/>
              </a:rPr>
              <a:t>12.0.0.2</a:t>
            </a:r>
          </a:p>
        </p:txBody>
      </p:sp>
      <p:sp>
        <p:nvSpPr>
          <p:cNvPr id="119891" name="Rectangle 83"/>
          <p:cNvSpPr>
            <a:spLocks noChangeArrowheads="1"/>
          </p:cNvSpPr>
          <p:nvPr/>
        </p:nvSpPr>
        <p:spPr bwMode="auto">
          <a:xfrm rot="-709220">
            <a:off x="6769100" y="2959100"/>
            <a:ext cx="646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solidFill>
                  <a:srgbClr val="FF0000"/>
                </a:solidFill>
                <a:latin typeface="Comic Sans MS" pitchFamily="32" charset="0"/>
                <a:ea typeface="굴림" charset="-127"/>
              </a:rPr>
              <a:t>13.0.0.2</a:t>
            </a:r>
          </a:p>
        </p:txBody>
      </p:sp>
      <p:sp>
        <p:nvSpPr>
          <p:cNvPr id="119892" name="Rectangle 84"/>
          <p:cNvSpPr>
            <a:spLocks noChangeArrowheads="1"/>
          </p:cNvSpPr>
          <p:nvPr/>
        </p:nvSpPr>
        <p:spPr bwMode="auto">
          <a:xfrm rot="-546871">
            <a:off x="2057400" y="2460625"/>
            <a:ext cx="625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solidFill>
                  <a:srgbClr val="FF0000"/>
                </a:solidFill>
                <a:latin typeface="Comic Sans MS" pitchFamily="32" charset="0"/>
                <a:ea typeface="굴림" charset="-127"/>
              </a:rPr>
              <a:t>10.0.0.1</a:t>
            </a:r>
          </a:p>
        </p:txBody>
      </p:sp>
      <p:sp>
        <p:nvSpPr>
          <p:cNvPr id="119893" name="Rectangle 85"/>
          <p:cNvSpPr>
            <a:spLocks noChangeArrowheads="1"/>
          </p:cNvSpPr>
          <p:nvPr/>
        </p:nvSpPr>
        <p:spPr bwMode="auto">
          <a:xfrm rot="354521">
            <a:off x="2070100" y="2870200"/>
            <a:ext cx="604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>
                <a:solidFill>
                  <a:srgbClr val="FF0000"/>
                </a:solidFill>
                <a:latin typeface="Comic Sans MS" pitchFamily="32" charset="0"/>
                <a:ea typeface="굴림" charset="-127"/>
              </a:rPr>
              <a:t>11.0.0.1</a:t>
            </a:r>
          </a:p>
        </p:txBody>
      </p:sp>
      <p:grpSp>
        <p:nvGrpSpPr>
          <p:cNvPr id="119899" name="Group 91"/>
          <p:cNvGrpSpPr>
            <a:grpSpLocks/>
          </p:cNvGrpSpPr>
          <p:nvPr/>
        </p:nvGrpSpPr>
        <p:grpSpPr bwMode="auto">
          <a:xfrm>
            <a:off x="6832600" y="5514975"/>
            <a:ext cx="1930400" cy="533400"/>
            <a:chOff x="4200" y="3486"/>
            <a:chExt cx="1216" cy="336"/>
          </a:xfrm>
        </p:grpSpPr>
        <p:sp>
          <p:nvSpPr>
            <p:cNvPr id="119897" name="AutoShape 89"/>
            <p:cNvSpPr>
              <a:spLocks/>
            </p:cNvSpPr>
            <p:nvPr/>
          </p:nvSpPr>
          <p:spPr bwMode="auto">
            <a:xfrm>
              <a:off x="4200" y="3486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898" name="Text Box 90"/>
            <p:cNvSpPr txBox="1">
              <a:spLocks noChangeArrowheads="1"/>
            </p:cNvSpPr>
            <p:nvPr/>
          </p:nvSpPr>
          <p:spPr bwMode="auto">
            <a:xfrm>
              <a:off x="4320" y="3559"/>
              <a:ext cx="109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40000"/>
                </a:lnSpc>
                <a:spcBef>
                  <a:spcPct val="50000"/>
                </a:spcBef>
              </a:pPr>
              <a:r>
                <a:rPr lang="en-US" altLang="ko-KR" sz="1400">
                  <a:latin typeface="Comic Sans MS" pitchFamily="32" charset="0"/>
                  <a:ea typeface="굴림" charset="-127"/>
                </a:rPr>
                <a:t>Policy controlled</a:t>
              </a:r>
            </a:p>
            <a:p>
              <a:pPr>
                <a:lnSpc>
                  <a:spcPct val="40000"/>
                </a:lnSpc>
                <a:spcBef>
                  <a:spcPct val="50000"/>
                </a:spcBef>
              </a:pPr>
              <a:r>
                <a:rPr lang="en-US" altLang="ko-KR" sz="1400">
                  <a:latin typeface="Comic Sans MS" pitchFamily="32" charset="0"/>
                  <a:ea typeface="굴림" charset="-127"/>
                </a:rPr>
                <a:t>by destination site</a:t>
              </a:r>
              <a:endParaRPr lang="en-US" altLang="ko-KR" sz="1400">
                <a:solidFill>
                  <a:schemeClr val="accent1"/>
                </a:solidFill>
                <a:latin typeface="Comic Sans MS" pitchFamily="32" charset="0"/>
                <a:ea typeface="굴림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9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9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9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9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LISP Control Plane (ALT)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71612"/>
            <a:ext cx="7772400" cy="428628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ko-KR" dirty="0" smtClean="0"/>
              <a:t>Alternative Logical Topology</a:t>
            </a:r>
          </a:p>
          <a:p>
            <a:pPr lvl="1">
              <a:lnSpc>
                <a:spcPct val="90000"/>
              </a:lnSpc>
            </a:pPr>
            <a:r>
              <a:rPr lang="en-US" altLang="ko-KR" dirty="0" smtClean="0"/>
              <a:t>ALT is just an instance of BGP carrying EID prefixes</a:t>
            </a:r>
          </a:p>
          <a:p>
            <a:pPr lvl="1">
              <a:lnSpc>
                <a:spcPct val="90000"/>
              </a:lnSpc>
            </a:pPr>
            <a:r>
              <a:rPr lang="en-US" altLang="ko-KR" dirty="0" smtClean="0">
                <a:ea typeface="ＭＳ Ｐゴシック" charset="-128"/>
              </a:rPr>
              <a:t>ALT typically runs over GRE tunnels or over native .1q </a:t>
            </a:r>
            <a:r>
              <a:rPr lang="en-US" altLang="ko-KR" dirty="0" err="1" smtClean="0">
                <a:ea typeface="ＭＳ Ｐゴシック" charset="-128"/>
              </a:rPr>
              <a:t>ethernet</a:t>
            </a:r>
            <a:r>
              <a:rPr lang="en-US" altLang="ko-KR" dirty="0" smtClean="0">
                <a:ea typeface="ＭＳ Ｐゴシック" charset="-128"/>
              </a:rPr>
              <a:t> encapsulations</a:t>
            </a:r>
          </a:p>
          <a:p>
            <a:pPr lvl="1">
              <a:lnSpc>
                <a:spcPct val="90000"/>
              </a:lnSpc>
            </a:pPr>
            <a:r>
              <a:rPr lang="en-US" altLang="ko-KR" dirty="0" smtClean="0">
                <a:ea typeface="ＭＳ Ｐゴシック" charset="-128"/>
              </a:rPr>
              <a:t>Typically </a:t>
            </a:r>
            <a:r>
              <a:rPr lang="en-US" altLang="ko-KR" dirty="0" err="1" smtClean="0">
                <a:ea typeface="ＭＳ Ｐゴシック" charset="-128"/>
              </a:rPr>
              <a:t>eBGP</a:t>
            </a:r>
            <a:endParaRPr lang="en-US" altLang="ko-KR" dirty="0" smtClean="0">
              <a:ea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altLang="ko-KR" dirty="0" smtClean="0">
              <a:ea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altLang="ko-KR" dirty="0" smtClean="0"/>
              <a:t>ETRs typically advertise EID-prefixes into the ALT to attract Map-Requests</a:t>
            </a:r>
          </a:p>
          <a:p>
            <a:pPr>
              <a:lnSpc>
                <a:spcPct val="90000"/>
              </a:lnSpc>
            </a:pPr>
            <a:endParaRPr lang="en-US" altLang="ko-KR" dirty="0" smtClean="0"/>
          </a:p>
          <a:p>
            <a:pPr>
              <a:lnSpc>
                <a:spcPct val="90000"/>
              </a:lnSpc>
            </a:pPr>
            <a:r>
              <a:rPr lang="en-US" altLang="ko-KR" u="sng" dirty="0" smtClean="0"/>
              <a:t>ITRs use the ALT to route Map-Requests to the ETRs </a:t>
            </a:r>
            <a:r>
              <a:rPr lang="en-US" altLang="ko-KR" dirty="0" smtClean="0"/>
              <a:t>that are authoritative for an EID prefix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16EAC37F-7F75-4359-98A0-6DC8B2016357}" type="slidenum">
              <a:rPr lang="en-US" altLang="ko-KR"/>
              <a:pPr/>
              <a:t>18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LISP Control Plane (ALT)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ko-KR" dirty="0" smtClean="0"/>
              <a:t>ETRs return Map-Replies on the underlying network to the requesting ITR </a:t>
            </a:r>
          </a:p>
          <a:p>
            <a:pPr lvl="1">
              <a:lnSpc>
                <a:spcPct val="90000"/>
              </a:lnSpc>
            </a:pPr>
            <a:r>
              <a:rPr lang="en-US" altLang="ko-KR" u="sng" dirty="0" smtClean="0"/>
              <a:t>Map-Replies </a:t>
            </a:r>
            <a:r>
              <a:rPr lang="en-US" altLang="ko-KR" i="1" u="sng" dirty="0" smtClean="0"/>
              <a:t>do not </a:t>
            </a:r>
            <a:r>
              <a:rPr lang="en-US" altLang="ko-KR" u="sng" dirty="0" smtClean="0"/>
              <a:t>flow over the ALT</a:t>
            </a:r>
          </a:p>
          <a:p>
            <a:pPr>
              <a:lnSpc>
                <a:spcPct val="90000"/>
              </a:lnSpc>
            </a:pPr>
            <a:endParaRPr lang="en-US" altLang="ko-KR" dirty="0" smtClean="0"/>
          </a:p>
          <a:p>
            <a:pPr>
              <a:lnSpc>
                <a:spcPct val="90000"/>
              </a:lnSpc>
            </a:pPr>
            <a:r>
              <a:rPr lang="en-US" altLang="ko-KR" dirty="0" smtClean="0"/>
              <a:t>The ITR can now LISP-encapsulate packets directly to the destination’s ETR</a:t>
            </a:r>
          </a:p>
          <a:p>
            <a:pPr>
              <a:lnSpc>
                <a:spcPct val="90000"/>
              </a:lnSpc>
            </a:pPr>
            <a:endParaRPr lang="en-US" altLang="ko-KR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7D29A626-546A-48E3-901A-556DE9714F28}" type="slidenum">
              <a:rPr lang="en-US" altLang="ko-KR"/>
              <a:pPr/>
              <a:t>19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Brief History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October 2006</a:t>
            </a:r>
          </a:p>
          <a:p>
            <a:pPr lvl="1"/>
            <a:r>
              <a:rPr lang="en-US" altLang="ko-KR" dirty="0" smtClean="0"/>
              <a:t>IAB’s Routing and Addressing Workshop</a:t>
            </a:r>
          </a:p>
          <a:p>
            <a:pPr lvl="2"/>
            <a:r>
              <a:rPr lang="en-US" altLang="ko-KR" dirty="0" smtClean="0"/>
              <a:t>Scalability of the routing system</a:t>
            </a:r>
          </a:p>
          <a:p>
            <a:pPr lvl="2"/>
            <a:r>
              <a:rPr lang="en-US" altLang="ko-KR" dirty="0" smtClean="0"/>
              <a:t>Exhaustion of the IPv4 address space</a:t>
            </a:r>
          </a:p>
          <a:p>
            <a:pPr lvl="1"/>
            <a:r>
              <a:rPr lang="en-US" altLang="ko-KR" dirty="0" smtClean="0"/>
              <a:t>Several proposals on ID-LOC Separation</a:t>
            </a:r>
          </a:p>
          <a:p>
            <a:r>
              <a:rPr lang="en-US" altLang="ko-KR" dirty="0" smtClean="0"/>
              <a:t>LISP (IETF WG, June 2009)</a:t>
            </a:r>
          </a:p>
          <a:p>
            <a:pPr lvl="1"/>
            <a:r>
              <a:rPr lang="en-US" altLang="ko-KR" dirty="0" smtClean="0"/>
              <a:t>A network-based solution for ID-LOC split</a:t>
            </a:r>
          </a:p>
          <a:p>
            <a:pPr lvl="2"/>
            <a:r>
              <a:rPr lang="en-US" altLang="ko-KR" dirty="0" smtClean="0"/>
              <a:t>(c.f.) HIP, SHIM6: host-based solutions</a:t>
            </a:r>
          </a:p>
          <a:p>
            <a:pPr lvl="1"/>
            <a:r>
              <a:rPr lang="en-US" altLang="ko-KR" dirty="0" smtClean="0"/>
              <a:t>Map-and-Encapsulation </a:t>
            </a:r>
          </a:p>
          <a:p>
            <a:pPr lvl="2"/>
            <a:r>
              <a:rPr lang="en-US" altLang="ko-KR" dirty="0" smtClean="0"/>
              <a:t>(c.f.) address rewriting scheme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2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2"/>
          <p:cNvSpPr>
            <a:spLocks noChangeShapeType="1"/>
          </p:cNvSpPr>
          <p:nvPr/>
        </p:nvSpPr>
        <p:spPr bwMode="auto">
          <a:xfrm>
            <a:off x="1828800" y="2836863"/>
            <a:ext cx="1527175" cy="515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1750" y="4191000"/>
            <a:ext cx="1389063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Legend: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  </a:t>
            </a:r>
            <a:r>
              <a:rPr lang="en-US" altLang="ko-KR" sz="1200">
                <a:solidFill>
                  <a:schemeClr val="accent1"/>
                </a:solidFill>
                <a:latin typeface="Comic Sans MS" charset="0"/>
              </a:rPr>
              <a:t>EIDs -&gt; Green</a:t>
            </a:r>
            <a:endParaRPr lang="en-US" altLang="ko-KR" sz="1200">
              <a:latin typeface="Comic Sans MS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  </a:t>
            </a:r>
            <a:r>
              <a:rPr lang="en-US" altLang="ko-KR" sz="1200">
                <a:solidFill>
                  <a:srgbClr val="FF0000"/>
                </a:solidFill>
                <a:latin typeface="Comic Sans MS" charset="0"/>
              </a:rPr>
              <a:t>Locators -&gt; Red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Comic Sans MS" charset="0"/>
              </a:rPr>
              <a:t>  </a:t>
            </a:r>
            <a:r>
              <a:rPr lang="en-US" altLang="ko-KR" sz="1200">
                <a:solidFill>
                  <a:srgbClr val="D60093"/>
                </a:solidFill>
                <a:latin typeface="Comic Sans MS" charset="0"/>
              </a:rPr>
              <a:t>GRE Tunnel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solidFill>
                  <a:srgbClr val="D60093"/>
                </a:solidFill>
                <a:latin typeface="Comic Sans MS" charset="0"/>
              </a:rPr>
              <a:t>  Low Opex</a:t>
            </a:r>
            <a:endParaRPr lang="en-US" altLang="ko-KR" sz="1200">
              <a:solidFill>
                <a:srgbClr val="42A218"/>
              </a:solidFill>
              <a:latin typeface="Comic Sans MS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  Physical link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Comic Sans MS" charset="0"/>
              </a:rPr>
              <a:t>  </a:t>
            </a:r>
            <a:r>
              <a:rPr lang="en-US" altLang="ko-KR" sz="1200">
                <a:latin typeface="Comic Sans MS" charset="0"/>
              </a:rPr>
              <a:t>Data Packet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  Map-Request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200">
                <a:latin typeface="Comic Sans MS" charset="0"/>
              </a:rPr>
              <a:t>  Map-Reply</a:t>
            </a:r>
            <a:endParaRPr lang="en-US" altLang="ko-KR" sz="2000">
              <a:latin typeface="Comic Sans MS" charset="0"/>
            </a:endParaRP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5948363" y="2590800"/>
            <a:ext cx="1252537" cy="5572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5791200" y="3581400"/>
            <a:ext cx="14859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>
            <a:off x="5867400" y="4343400"/>
            <a:ext cx="12573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 flipV="1">
            <a:off x="1828800" y="3968750"/>
            <a:ext cx="1295400" cy="69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4824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438400"/>
            <a:ext cx="3505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858000" y="2209800"/>
            <a:ext cx="990600" cy="762000"/>
            <a:chOff x="4512" y="2112"/>
            <a:chExt cx="624" cy="480"/>
          </a:xfrm>
        </p:grpSpPr>
        <p:pic>
          <p:nvPicPr>
            <p:cNvPr id="34962" name="Picture 10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12" y="2112"/>
              <a:ext cx="62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63" name="Text Box 11"/>
            <p:cNvSpPr txBox="1">
              <a:spLocks noChangeArrowheads="1"/>
            </p:cNvSpPr>
            <p:nvPr/>
          </p:nvSpPr>
          <p:spPr bwMode="auto">
            <a:xfrm>
              <a:off x="4512" y="2271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latin typeface="Comic Sans MS" charset="0"/>
                </a:rPr>
                <a:t>ETR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6896100" y="3276600"/>
            <a:ext cx="990600" cy="762000"/>
            <a:chOff x="4512" y="2112"/>
            <a:chExt cx="624" cy="480"/>
          </a:xfrm>
        </p:grpSpPr>
        <p:pic>
          <p:nvPicPr>
            <p:cNvPr id="34960" name="Picture 1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12" y="2112"/>
              <a:ext cx="62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61" name="Text Box 14"/>
            <p:cNvSpPr txBox="1">
              <a:spLocks noChangeArrowheads="1"/>
            </p:cNvSpPr>
            <p:nvPr/>
          </p:nvSpPr>
          <p:spPr bwMode="auto">
            <a:xfrm>
              <a:off x="4512" y="2271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latin typeface="Comic Sans MS" charset="0"/>
                </a:rPr>
                <a:t>ETR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858000" y="4800600"/>
            <a:ext cx="990600" cy="762000"/>
            <a:chOff x="4440" y="2592"/>
            <a:chExt cx="624" cy="480"/>
          </a:xfrm>
        </p:grpSpPr>
        <p:pic>
          <p:nvPicPr>
            <p:cNvPr id="34958" name="Picture 1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2592"/>
              <a:ext cx="62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59" name="Text Box 17"/>
            <p:cNvSpPr txBox="1">
              <a:spLocks noChangeArrowheads="1"/>
            </p:cNvSpPr>
            <p:nvPr/>
          </p:nvSpPr>
          <p:spPr bwMode="auto">
            <a:xfrm>
              <a:off x="4488" y="2688"/>
              <a:ext cx="33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latin typeface="Comic Sans MS" charset="0"/>
                </a:rPr>
                <a:t>ETR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842963" y="3587750"/>
            <a:ext cx="990600" cy="762000"/>
            <a:chOff x="1248" y="1920"/>
            <a:chExt cx="624" cy="480"/>
          </a:xfrm>
        </p:grpSpPr>
        <p:pic>
          <p:nvPicPr>
            <p:cNvPr id="34956" name="Picture 1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1920"/>
              <a:ext cx="62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57" name="Text Box 20"/>
            <p:cNvSpPr txBox="1">
              <a:spLocks noChangeArrowheads="1"/>
            </p:cNvSpPr>
            <p:nvPr/>
          </p:nvSpPr>
          <p:spPr bwMode="auto">
            <a:xfrm>
              <a:off x="1545" y="2079"/>
              <a:ext cx="3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latin typeface="Comic Sans MS" charset="0"/>
                </a:rPr>
                <a:t>ITR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sp>
        <p:nvSpPr>
          <p:cNvPr id="34829" name="Text Box 21"/>
          <p:cNvSpPr txBox="1">
            <a:spLocks noChangeArrowheads="1"/>
          </p:cNvSpPr>
          <p:nvPr/>
        </p:nvSpPr>
        <p:spPr bwMode="auto">
          <a:xfrm>
            <a:off x="7810500" y="3352800"/>
            <a:ext cx="1409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</a:rPr>
              <a:t>EID-prefix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chemeClr val="accent1"/>
                </a:solidFill>
                <a:latin typeface="Comic Sans MS" charset="0"/>
              </a:rPr>
              <a:t>240.1.2.0/24</a:t>
            </a:r>
            <a:endParaRPr lang="en-US" altLang="ko-KR" sz="2000">
              <a:latin typeface="Comic Sans MS" charset="0"/>
            </a:endParaRPr>
          </a:p>
        </p:txBody>
      </p:sp>
      <p:sp>
        <p:nvSpPr>
          <p:cNvPr id="34830" name="Line 22"/>
          <p:cNvSpPr>
            <a:spLocks noChangeShapeType="1"/>
          </p:cNvSpPr>
          <p:nvPr/>
        </p:nvSpPr>
        <p:spPr bwMode="auto">
          <a:xfrm>
            <a:off x="1098550" y="4991100"/>
            <a:ext cx="239713" cy="0"/>
          </a:xfrm>
          <a:prstGeom prst="line">
            <a:avLst/>
          </a:prstGeom>
          <a:noFill/>
          <a:ln w="57150">
            <a:solidFill>
              <a:srgbClr val="D60093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34831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1400" y="6076950"/>
            <a:ext cx="304800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1250" y="55880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842963" y="2386013"/>
            <a:ext cx="990600" cy="762000"/>
            <a:chOff x="1248" y="1920"/>
            <a:chExt cx="624" cy="480"/>
          </a:xfrm>
        </p:grpSpPr>
        <p:pic>
          <p:nvPicPr>
            <p:cNvPr id="34954" name="Picture 2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8" y="1920"/>
              <a:ext cx="62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55" name="Text Box 27"/>
            <p:cNvSpPr txBox="1">
              <a:spLocks noChangeArrowheads="1"/>
            </p:cNvSpPr>
            <p:nvPr/>
          </p:nvSpPr>
          <p:spPr bwMode="auto">
            <a:xfrm>
              <a:off x="1545" y="2079"/>
              <a:ext cx="32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400" b="1">
                  <a:latin typeface="Comic Sans MS" charset="0"/>
                </a:rPr>
                <a:t>ITR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sp>
        <p:nvSpPr>
          <p:cNvPr id="34834" name="Text Box 28"/>
          <p:cNvSpPr txBox="1">
            <a:spLocks noChangeArrowheads="1"/>
          </p:cNvSpPr>
          <p:nvPr/>
        </p:nvSpPr>
        <p:spPr bwMode="auto">
          <a:xfrm>
            <a:off x="7823200" y="2265363"/>
            <a:ext cx="12192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</a:rPr>
              <a:t>EID-prefix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chemeClr val="accent1"/>
                </a:solidFill>
                <a:latin typeface="Comic Sans MS" charset="0"/>
              </a:rPr>
              <a:t>240.1.1.0/24</a:t>
            </a:r>
            <a:endParaRPr lang="en-US" altLang="ko-KR" sz="2000">
              <a:latin typeface="Comic Sans MS" charset="0"/>
            </a:endParaRPr>
          </a:p>
        </p:txBody>
      </p:sp>
      <p:sp>
        <p:nvSpPr>
          <p:cNvPr id="34835" name="Line 29"/>
          <p:cNvSpPr>
            <a:spLocks noChangeShapeType="1"/>
          </p:cNvSpPr>
          <p:nvPr/>
        </p:nvSpPr>
        <p:spPr bwMode="auto">
          <a:xfrm>
            <a:off x="1131888" y="5486400"/>
            <a:ext cx="2397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4836" name="Rectangle 30"/>
          <p:cNvSpPr>
            <a:spLocks noChangeArrowheads="1"/>
          </p:cNvSpPr>
          <p:nvPr/>
        </p:nvSpPr>
        <p:spPr bwMode="auto">
          <a:xfrm>
            <a:off x="4467225" y="4876800"/>
            <a:ext cx="536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400" b="1">
                <a:latin typeface="Comic Sans MS" charset="0"/>
              </a:rPr>
              <a:t>LAT</a:t>
            </a:r>
            <a:endParaRPr lang="en-US" altLang="ko-KR" sz="1200" b="1">
              <a:latin typeface="Comic Sans MS" charset="0"/>
            </a:endParaRPr>
          </a:p>
        </p:txBody>
      </p:sp>
      <p:sp>
        <p:nvSpPr>
          <p:cNvPr id="34837" name="Text Box 31"/>
          <p:cNvSpPr txBox="1">
            <a:spLocks noChangeArrowheads="1"/>
          </p:cNvSpPr>
          <p:nvPr/>
        </p:nvSpPr>
        <p:spPr bwMode="auto">
          <a:xfrm>
            <a:off x="7810500" y="4989513"/>
            <a:ext cx="14097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</a:rPr>
              <a:t>EID-prefix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chemeClr val="accent1"/>
                </a:solidFill>
                <a:latin typeface="Comic Sans MS" charset="0"/>
              </a:rPr>
              <a:t>240.2.1.0/24</a:t>
            </a:r>
            <a:endParaRPr lang="en-US" altLang="ko-KR" sz="2000">
              <a:latin typeface="Comic Sans MS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1676400" y="4114800"/>
            <a:ext cx="5338763" cy="965200"/>
            <a:chOff x="1029" y="2440"/>
            <a:chExt cx="3363" cy="608"/>
          </a:xfrm>
        </p:grpSpPr>
        <p:sp>
          <p:nvSpPr>
            <p:cNvPr id="34952" name="Line 34"/>
            <p:cNvSpPr>
              <a:spLocks noChangeShapeType="1"/>
            </p:cNvSpPr>
            <p:nvPr/>
          </p:nvSpPr>
          <p:spPr bwMode="auto">
            <a:xfrm>
              <a:off x="3669" y="2759"/>
              <a:ext cx="723" cy="289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53" name="Line 35"/>
            <p:cNvSpPr>
              <a:spLocks noChangeShapeType="1"/>
            </p:cNvSpPr>
            <p:nvPr/>
          </p:nvSpPr>
          <p:spPr bwMode="auto">
            <a:xfrm>
              <a:off x="1029" y="2440"/>
              <a:ext cx="1085" cy="215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0" y="2652713"/>
            <a:ext cx="1643063" cy="800100"/>
            <a:chOff x="0" y="1527"/>
            <a:chExt cx="1035" cy="504"/>
          </a:xfrm>
        </p:grpSpPr>
        <p:pic>
          <p:nvPicPr>
            <p:cNvPr id="34948" name="Picture 3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9" y="1527"/>
              <a:ext cx="1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49" name="Line 38"/>
            <p:cNvSpPr>
              <a:spLocks noChangeShapeType="1"/>
            </p:cNvSpPr>
            <p:nvPr/>
          </p:nvSpPr>
          <p:spPr bwMode="auto">
            <a:xfrm flipV="1">
              <a:off x="531" y="1684"/>
              <a:ext cx="213" cy="1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3767" name="AutoShape 39"/>
            <p:cNvSpPr>
              <a:spLocks noChangeArrowheads="1"/>
            </p:cNvSpPr>
            <p:nvPr/>
          </p:nvSpPr>
          <p:spPr bwMode="auto">
            <a:xfrm>
              <a:off x="27" y="1839"/>
              <a:ext cx="1008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chemeClr val="bg1"/>
                </a:solidFill>
              </a:endParaRPr>
            </a:p>
          </p:txBody>
        </p:sp>
        <p:sp>
          <p:nvSpPr>
            <p:cNvPr id="34951" name="Text Box 40"/>
            <p:cNvSpPr txBox="1">
              <a:spLocks noChangeArrowheads="1"/>
            </p:cNvSpPr>
            <p:nvPr/>
          </p:nvSpPr>
          <p:spPr bwMode="auto">
            <a:xfrm>
              <a:off x="0" y="1851"/>
              <a:ext cx="103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</a:rPr>
                <a:t>240.0.0.1 -&gt; 240.1.1.1</a:t>
              </a:r>
              <a:endParaRPr lang="en-US" altLang="ko-KR" sz="2000">
                <a:latin typeface="Comic Sans MS" charset="0"/>
              </a:endParaRPr>
            </a:p>
          </p:txBody>
        </p:sp>
      </p:grpSp>
      <p:sp>
        <p:nvSpPr>
          <p:cNvPr id="34840" name="Rectangle 52"/>
          <p:cNvSpPr>
            <a:spLocks noChangeArrowheads="1"/>
          </p:cNvSpPr>
          <p:nvPr/>
        </p:nvSpPr>
        <p:spPr bwMode="auto">
          <a:xfrm rot="-1408594">
            <a:off x="6427788" y="2806700"/>
            <a:ext cx="671512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FF0000"/>
                </a:solidFill>
                <a:latin typeface="Comic Sans MS" charset="0"/>
              </a:rPr>
              <a:t>1.1.1.1</a:t>
            </a:r>
          </a:p>
        </p:txBody>
      </p:sp>
      <p:sp>
        <p:nvSpPr>
          <p:cNvPr id="34841" name="Rectangle 53"/>
          <p:cNvSpPr>
            <a:spLocks noChangeArrowheads="1"/>
          </p:cNvSpPr>
          <p:nvPr/>
        </p:nvSpPr>
        <p:spPr bwMode="auto">
          <a:xfrm rot="-78274">
            <a:off x="6223000" y="3657600"/>
            <a:ext cx="85725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FF0000"/>
                </a:solidFill>
                <a:latin typeface="Comic Sans MS" charset="0"/>
              </a:rPr>
              <a:t>2.2.2.2</a:t>
            </a:r>
          </a:p>
        </p:txBody>
      </p:sp>
      <p:sp>
        <p:nvSpPr>
          <p:cNvPr id="34842" name="Rectangle 54"/>
          <p:cNvSpPr>
            <a:spLocks noChangeArrowheads="1"/>
          </p:cNvSpPr>
          <p:nvPr/>
        </p:nvSpPr>
        <p:spPr bwMode="auto">
          <a:xfrm rot="1591685">
            <a:off x="6419850" y="4629150"/>
            <a:ext cx="85725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rgbClr val="FF0000"/>
                </a:solidFill>
                <a:latin typeface="Comic Sans MS" charset="0"/>
              </a:rPr>
              <a:t>3.3.3.3</a:t>
            </a:r>
          </a:p>
        </p:txBody>
      </p:sp>
      <p:grpSp>
        <p:nvGrpSpPr>
          <p:cNvPr id="9" name="Group 55"/>
          <p:cNvGrpSpPr>
            <a:grpSpLocks/>
          </p:cNvGrpSpPr>
          <p:nvPr/>
        </p:nvGrpSpPr>
        <p:grpSpPr bwMode="auto">
          <a:xfrm>
            <a:off x="7119938" y="1752600"/>
            <a:ext cx="1643062" cy="914400"/>
            <a:chOff x="4485" y="960"/>
            <a:chExt cx="1035" cy="576"/>
          </a:xfrm>
        </p:grpSpPr>
        <p:pic>
          <p:nvPicPr>
            <p:cNvPr id="34943" name="Picture 5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04" y="1392"/>
              <a:ext cx="1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44" name="Line 57"/>
            <p:cNvSpPr>
              <a:spLocks noChangeShapeType="1"/>
            </p:cNvSpPr>
            <p:nvPr/>
          </p:nvSpPr>
          <p:spPr bwMode="auto">
            <a:xfrm flipH="1" flipV="1">
              <a:off x="4704" y="1145"/>
              <a:ext cx="75" cy="2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0" name="Group 58"/>
            <p:cNvGrpSpPr>
              <a:grpSpLocks/>
            </p:cNvGrpSpPr>
            <p:nvPr/>
          </p:nvGrpSpPr>
          <p:grpSpPr bwMode="auto">
            <a:xfrm>
              <a:off x="4485" y="960"/>
              <a:ext cx="1035" cy="192"/>
              <a:chOff x="0" y="1839"/>
              <a:chExt cx="1035" cy="192"/>
            </a:xfrm>
          </p:grpSpPr>
          <p:sp>
            <p:nvSpPr>
              <p:cNvPr id="73787" name="AutoShape 59"/>
              <p:cNvSpPr>
                <a:spLocks noChangeArrowheads="1"/>
              </p:cNvSpPr>
              <p:nvPr/>
            </p:nvSpPr>
            <p:spPr bwMode="auto">
              <a:xfrm>
                <a:off x="27" y="1839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sp>
            <p:nvSpPr>
              <p:cNvPr id="34947" name="Text Box 60"/>
              <p:cNvSpPr txBox="1">
                <a:spLocks noChangeArrowheads="1"/>
              </p:cNvSpPr>
              <p:nvPr/>
            </p:nvSpPr>
            <p:spPr bwMode="auto">
              <a:xfrm>
                <a:off x="0" y="1851"/>
                <a:ext cx="103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200">
                    <a:solidFill>
                      <a:schemeClr val="accent1"/>
                    </a:solidFill>
                    <a:latin typeface="Comic Sans MS" charset="0"/>
                  </a:rPr>
                  <a:t>240.0.0.1 -&gt; 240.1.1.1</a:t>
                </a:r>
                <a:endParaRPr lang="en-US" altLang="ko-KR" sz="2000">
                  <a:latin typeface="Comic Sans MS" charset="0"/>
                </a:endParaRPr>
              </a:p>
            </p:txBody>
          </p:sp>
        </p:grpSp>
      </p:grpSp>
      <p:sp>
        <p:nvSpPr>
          <p:cNvPr id="34844" name="Text Box 61"/>
          <p:cNvSpPr txBox="1">
            <a:spLocks noChangeArrowheads="1"/>
          </p:cNvSpPr>
          <p:nvPr/>
        </p:nvSpPr>
        <p:spPr bwMode="auto">
          <a:xfrm>
            <a:off x="685800" y="1905000"/>
            <a:ext cx="13716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</a:rPr>
              <a:t>EID-prefix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400">
                <a:solidFill>
                  <a:schemeClr val="accent1"/>
                </a:solidFill>
                <a:latin typeface="Comic Sans MS" charset="0"/>
              </a:rPr>
              <a:t>240.0.0.0/24</a:t>
            </a:r>
            <a:endParaRPr lang="en-US" altLang="ko-KR" sz="2000">
              <a:latin typeface="Comic Sans MS" charset="0"/>
            </a:endParaRPr>
          </a:p>
        </p:txBody>
      </p:sp>
      <p:grpSp>
        <p:nvGrpSpPr>
          <p:cNvPr id="11" name="Group 62"/>
          <p:cNvGrpSpPr>
            <a:grpSpLocks/>
          </p:cNvGrpSpPr>
          <p:nvPr/>
        </p:nvGrpSpPr>
        <p:grpSpPr bwMode="auto">
          <a:xfrm>
            <a:off x="5029200" y="2743200"/>
            <a:ext cx="2286000" cy="3276600"/>
            <a:chOff x="3168" y="1584"/>
            <a:chExt cx="1440" cy="2064"/>
          </a:xfrm>
        </p:grpSpPr>
        <p:pic>
          <p:nvPicPr>
            <p:cNvPr id="34939" name="Picture 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16" y="1584"/>
              <a:ext cx="19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40" name="Line 64"/>
            <p:cNvSpPr>
              <a:spLocks noChangeShapeType="1"/>
            </p:cNvSpPr>
            <p:nvPr/>
          </p:nvSpPr>
          <p:spPr bwMode="auto">
            <a:xfrm flipV="1">
              <a:off x="3582" y="1684"/>
              <a:ext cx="916" cy="18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3793" name="AutoShape 65"/>
            <p:cNvSpPr>
              <a:spLocks noChangeArrowheads="1"/>
            </p:cNvSpPr>
            <p:nvPr/>
          </p:nvSpPr>
          <p:spPr bwMode="auto">
            <a:xfrm>
              <a:off x="3168" y="3456"/>
              <a:ext cx="1008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chemeClr val="bg1"/>
                </a:solidFill>
              </a:endParaRPr>
            </a:p>
          </p:txBody>
        </p:sp>
        <p:sp>
          <p:nvSpPr>
            <p:cNvPr id="34942" name="Text Box 66"/>
            <p:cNvSpPr txBox="1">
              <a:spLocks noChangeArrowheads="1"/>
            </p:cNvSpPr>
            <p:nvPr/>
          </p:nvSpPr>
          <p:spPr bwMode="auto">
            <a:xfrm>
              <a:off x="3267" y="3468"/>
              <a:ext cx="8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</a:rPr>
                <a:t>1.1.1.1 -&gt; 11.0.0.1</a:t>
              </a:r>
              <a:endParaRPr lang="en-US" altLang="ko-KR" sz="2000">
                <a:solidFill>
                  <a:srgbClr val="FF0000"/>
                </a:solidFill>
                <a:latin typeface="Comic Sans MS" charset="0"/>
              </a:endParaRPr>
            </a:p>
          </p:txBody>
        </p:sp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4191000" y="3378200"/>
            <a:ext cx="760413" cy="222250"/>
            <a:chOff x="2688" y="1984"/>
            <a:chExt cx="479" cy="140"/>
          </a:xfrm>
        </p:grpSpPr>
        <p:pic>
          <p:nvPicPr>
            <p:cNvPr id="34937" name="Picture 6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5" y="1984"/>
              <a:ext cx="19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38" name="Line 69"/>
            <p:cNvSpPr>
              <a:spLocks noChangeShapeType="1"/>
            </p:cNvSpPr>
            <p:nvPr/>
          </p:nvSpPr>
          <p:spPr bwMode="auto">
            <a:xfrm flipH="1">
              <a:off x="2688" y="2039"/>
              <a:ext cx="26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" name="Group 70"/>
          <p:cNvGrpSpPr>
            <a:grpSpLocks/>
          </p:cNvGrpSpPr>
          <p:nvPr/>
        </p:nvGrpSpPr>
        <p:grpSpPr bwMode="auto">
          <a:xfrm>
            <a:off x="5334000" y="2933700"/>
            <a:ext cx="1054100" cy="571500"/>
            <a:chOff x="3360" y="1704"/>
            <a:chExt cx="664" cy="360"/>
          </a:xfrm>
        </p:grpSpPr>
        <p:sp>
          <p:nvSpPr>
            <p:cNvPr id="34935" name="Freeform 71"/>
            <p:cNvSpPr>
              <a:spLocks/>
            </p:cNvSpPr>
            <p:nvPr/>
          </p:nvSpPr>
          <p:spPr bwMode="auto">
            <a:xfrm>
              <a:off x="3360" y="1776"/>
              <a:ext cx="528" cy="288"/>
            </a:xfrm>
            <a:custGeom>
              <a:avLst/>
              <a:gdLst>
                <a:gd name="T0" fmla="*/ 528 w 528"/>
                <a:gd name="T1" fmla="*/ 0 h 288"/>
                <a:gd name="T2" fmla="*/ 192 w 528"/>
                <a:gd name="T3" fmla="*/ 288 h 288"/>
                <a:gd name="T4" fmla="*/ 0 w 528"/>
                <a:gd name="T5" fmla="*/ 288 h 288"/>
                <a:gd name="T6" fmla="*/ 0 60000 65536"/>
                <a:gd name="T7" fmla="*/ 0 60000 65536"/>
                <a:gd name="T8" fmla="*/ 0 60000 65536"/>
                <a:gd name="T9" fmla="*/ 0 w 528"/>
                <a:gd name="T10" fmla="*/ 0 h 288"/>
                <a:gd name="T11" fmla="*/ 528 w 528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8" h="288">
                  <a:moveTo>
                    <a:pt x="528" y="0"/>
                  </a:moveTo>
                  <a:lnTo>
                    <a:pt x="192" y="288"/>
                  </a:lnTo>
                  <a:lnTo>
                    <a:pt x="0" y="288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pic>
          <p:nvPicPr>
            <p:cNvPr id="34936" name="Picture 7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84" y="1704"/>
              <a:ext cx="240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73"/>
          <p:cNvGrpSpPr>
            <a:grpSpLocks/>
          </p:cNvGrpSpPr>
          <p:nvPr/>
        </p:nvGrpSpPr>
        <p:grpSpPr bwMode="auto">
          <a:xfrm>
            <a:off x="1835150" y="3124200"/>
            <a:ext cx="2297113" cy="2971800"/>
            <a:chOff x="1156" y="1824"/>
            <a:chExt cx="1447" cy="1872"/>
          </a:xfrm>
        </p:grpSpPr>
        <p:sp>
          <p:nvSpPr>
            <p:cNvPr id="73802" name="AutoShape 74"/>
            <p:cNvSpPr>
              <a:spLocks noChangeArrowheads="1"/>
            </p:cNvSpPr>
            <p:nvPr/>
          </p:nvSpPr>
          <p:spPr bwMode="auto">
            <a:xfrm>
              <a:off x="1579" y="3276"/>
              <a:ext cx="1008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chemeClr val="bg1"/>
                </a:solidFill>
              </a:endParaRPr>
            </a:p>
          </p:txBody>
        </p:sp>
        <p:sp>
          <p:nvSpPr>
            <p:cNvPr id="73803" name="AutoShape 75"/>
            <p:cNvSpPr>
              <a:spLocks noChangeArrowheads="1"/>
            </p:cNvSpPr>
            <p:nvPr/>
          </p:nvSpPr>
          <p:spPr bwMode="auto">
            <a:xfrm>
              <a:off x="1584" y="3504"/>
              <a:ext cx="1008" cy="19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chemeClr val="bg1"/>
                </a:solidFill>
              </a:endParaRPr>
            </a:p>
          </p:txBody>
        </p:sp>
        <p:sp>
          <p:nvSpPr>
            <p:cNvPr id="34930" name="Text Box 76"/>
            <p:cNvSpPr txBox="1">
              <a:spLocks noChangeArrowheads="1"/>
            </p:cNvSpPr>
            <p:nvPr/>
          </p:nvSpPr>
          <p:spPr bwMode="auto">
            <a:xfrm>
              <a:off x="1568" y="3515"/>
              <a:ext cx="103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</a:rPr>
                <a:t>240.0.0.1 -&gt; 240.1.1.1</a:t>
              </a:r>
              <a:endParaRPr lang="en-US" altLang="ko-KR" sz="2000">
                <a:latin typeface="Comic Sans MS" charset="0"/>
              </a:endParaRPr>
            </a:p>
          </p:txBody>
        </p:sp>
        <p:sp>
          <p:nvSpPr>
            <p:cNvPr id="34931" name="Text Box 77"/>
            <p:cNvSpPr txBox="1">
              <a:spLocks noChangeArrowheads="1"/>
            </p:cNvSpPr>
            <p:nvPr/>
          </p:nvSpPr>
          <p:spPr bwMode="auto">
            <a:xfrm>
              <a:off x="1683" y="3287"/>
              <a:ext cx="8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200">
                  <a:solidFill>
                    <a:srgbClr val="FF0000"/>
                  </a:solidFill>
                  <a:latin typeface="Comic Sans MS" charset="0"/>
                </a:rPr>
                <a:t>11.0.0.1 -&gt; 1.1.1.1</a:t>
              </a:r>
              <a:endParaRPr lang="en-US" altLang="ko-KR" sz="2000">
                <a:latin typeface="Comic Sans MS" charset="0"/>
              </a:endParaRPr>
            </a:p>
          </p:txBody>
        </p:sp>
        <p:sp>
          <p:nvSpPr>
            <p:cNvPr id="34932" name="Line 78"/>
            <p:cNvSpPr>
              <a:spLocks noChangeShapeType="1"/>
            </p:cNvSpPr>
            <p:nvPr/>
          </p:nvSpPr>
          <p:spPr bwMode="auto">
            <a:xfrm>
              <a:off x="1308" y="1944"/>
              <a:ext cx="28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33" name="Line 79"/>
            <p:cNvSpPr>
              <a:spLocks noChangeShapeType="1"/>
            </p:cNvSpPr>
            <p:nvPr/>
          </p:nvSpPr>
          <p:spPr bwMode="auto">
            <a:xfrm flipH="1" flipV="1">
              <a:off x="1248" y="1968"/>
              <a:ext cx="624" cy="12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34934" name="Picture 8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56" y="182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81"/>
          <p:cNvGrpSpPr>
            <a:grpSpLocks/>
          </p:cNvGrpSpPr>
          <p:nvPr/>
        </p:nvGrpSpPr>
        <p:grpSpPr bwMode="auto">
          <a:xfrm>
            <a:off x="2260600" y="3124200"/>
            <a:ext cx="1598613" cy="444500"/>
            <a:chOff x="1344" y="1824"/>
            <a:chExt cx="1007" cy="280"/>
          </a:xfrm>
        </p:grpSpPr>
        <p:pic>
          <p:nvPicPr>
            <p:cNvPr id="34926" name="Picture 8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59" y="1964"/>
              <a:ext cx="19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27" name="Freeform 83"/>
            <p:cNvSpPr>
              <a:spLocks/>
            </p:cNvSpPr>
            <p:nvPr/>
          </p:nvSpPr>
          <p:spPr bwMode="auto">
            <a:xfrm>
              <a:off x="1344" y="1824"/>
              <a:ext cx="816" cy="192"/>
            </a:xfrm>
            <a:custGeom>
              <a:avLst/>
              <a:gdLst>
                <a:gd name="T0" fmla="*/ 816 w 816"/>
                <a:gd name="T1" fmla="*/ 192 h 192"/>
                <a:gd name="T2" fmla="*/ 576 w 816"/>
                <a:gd name="T3" fmla="*/ 192 h 192"/>
                <a:gd name="T4" fmla="*/ 0 w 816"/>
                <a:gd name="T5" fmla="*/ 0 h 192"/>
                <a:gd name="T6" fmla="*/ 0 60000 65536"/>
                <a:gd name="T7" fmla="*/ 0 60000 65536"/>
                <a:gd name="T8" fmla="*/ 0 60000 65536"/>
                <a:gd name="T9" fmla="*/ 0 w 816"/>
                <a:gd name="T10" fmla="*/ 0 h 192"/>
                <a:gd name="T11" fmla="*/ 816 w 816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6" h="192">
                  <a:moveTo>
                    <a:pt x="816" y="192"/>
                  </a:moveTo>
                  <a:lnTo>
                    <a:pt x="576" y="192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</p:grpSp>
      <p:grpSp>
        <p:nvGrpSpPr>
          <p:cNvPr id="16" name="Group 84"/>
          <p:cNvGrpSpPr>
            <a:grpSpLocks/>
          </p:cNvGrpSpPr>
          <p:nvPr/>
        </p:nvGrpSpPr>
        <p:grpSpPr bwMode="auto">
          <a:xfrm>
            <a:off x="1828800" y="2638425"/>
            <a:ext cx="5105400" cy="1933575"/>
            <a:chOff x="1152" y="1518"/>
            <a:chExt cx="3216" cy="1218"/>
          </a:xfrm>
        </p:grpSpPr>
        <p:sp>
          <p:nvSpPr>
            <p:cNvPr id="34916" name="Line 85"/>
            <p:cNvSpPr>
              <a:spLocks noChangeShapeType="1"/>
            </p:cNvSpPr>
            <p:nvPr/>
          </p:nvSpPr>
          <p:spPr bwMode="auto">
            <a:xfrm flipV="1">
              <a:off x="3504" y="1518"/>
              <a:ext cx="864" cy="258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17" name="Line 86"/>
            <p:cNvSpPr>
              <a:spLocks noChangeShapeType="1"/>
            </p:cNvSpPr>
            <p:nvPr/>
          </p:nvSpPr>
          <p:spPr bwMode="auto">
            <a:xfrm>
              <a:off x="3582" y="1839"/>
              <a:ext cx="786" cy="240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18" name="Line 87"/>
            <p:cNvSpPr>
              <a:spLocks noChangeShapeType="1"/>
            </p:cNvSpPr>
            <p:nvPr/>
          </p:nvSpPr>
          <p:spPr bwMode="auto">
            <a:xfrm flipH="1">
              <a:off x="3194" y="1824"/>
              <a:ext cx="166" cy="368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19" name="Line 88"/>
            <p:cNvSpPr>
              <a:spLocks noChangeShapeType="1"/>
            </p:cNvSpPr>
            <p:nvPr/>
          </p:nvSpPr>
          <p:spPr bwMode="auto">
            <a:xfrm>
              <a:off x="3168" y="2304"/>
              <a:ext cx="288" cy="384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0" name="Line 89"/>
            <p:cNvSpPr>
              <a:spLocks noChangeShapeType="1"/>
            </p:cNvSpPr>
            <p:nvPr/>
          </p:nvSpPr>
          <p:spPr bwMode="auto">
            <a:xfrm>
              <a:off x="1152" y="1567"/>
              <a:ext cx="1107" cy="243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1" name="Line 90"/>
            <p:cNvSpPr>
              <a:spLocks noChangeShapeType="1"/>
            </p:cNvSpPr>
            <p:nvPr/>
          </p:nvSpPr>
          <p:spPr bwMode="auto">
            <a:xfrm>
              <a:off x="2496" y="2657"/>
              <a:ext cx="816" cy="79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2" name="Line 91"/>
            <p:cNvSpPr>
              <a:spLocks noChangeShapeType="1"/>
            </p:cNvSpPr>
            <p:nvPr/>
          </p:nvSpPr>
          <p:spPr bwMode="auto">
            <a:xfrm flipV="1">
              <a:off x="2354" y="2304"/>
              <a:ext cx="190" cy="288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3" name="Line 92"/>
            <p:cNvSpPr>
              <a:spLocks noChangeShapeType="1"/>
            </p:cNvSpPr>
            <p:nvPr/>
          </p:nvSpPr>
          <p:spPr bwMode="auto">
            <a:xfrm flipV="1">
              <a:off x="2496" y="1899"/>
              <a:ext cx="14" cy="309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4" name="Line 93"/>
            <p:cNvSpPr>
              <a:spLocks noChangeShapeType="1"/>
            </p:cNvSpPr>
            <p:nvPr/>
          </p:nvSpPr>
          <p:spPr bwMode="auto">
            <a:xfrm flipV="1">
              <a:off x="2640" y="1824"/>
              <a:ext cx="540" cy="9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4925" name="Line 94"/>
            <p:cNvSpPr>
              <a:spLocks noChangeShapeType="1"/>
            </p:cNvSpPr>
            <p:nvPr/>
          </p:nvSpPr>
          <p:spPr bwMode="auto">
            <a:xfrm flipV="1">
              <a:off x="2656" y="2271"/>
              <a:ext cx="540" cy="9"/>
            </a:xfrm>
            <a:prstGeom prst="line">
              <a:avLst/>
            </a:prstGeom>
            <a:noFill/>
            <a:ln w="5715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7" name="Group 95"/>
          <p:cNvGrpSpPr>
            <a:grpSpLocks/>
          </p:cNvGrpSpPr>
          <p:nvPr/>
        </p:nvGrpSpPr>
        <p:grpSpPr bwMode="auto">
          <a:xfrm>
            <a:off x="4964113" y="2971800"/>
            <a:ext cx="796925" cy="277813"/>
            <a:chOff x="3104" y="3696"/>
            <a:chExt cx="502" cy="175"/>
          </a:xfrm>
        </p:grpSpPr>
        <p:sp>
          <p:nvSpPr>
            <p:cNvPr id="34914" name="Rectangle 96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15" name="Text Box 97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18" name="Group 98"/>
          <p:cNvGrpSpPr>
            <a:grpSpLocks/>
          </p:cNvGrpSpPr>
          <p:nvPr/>
        </p:nvGrpSpPr>
        <p:grpSpPr bwMode="auto">
          <a:xfrm>
            <a:off x="4659313" y="3697288"/>
            <a:ext cx="796925" cy="277812"/>
            <a:chOff x="3104" y="3696"/>
            <a:chExt cx="502" cy="175"/>
          </a:xfrm>
        </p:grpSpPr>
        <p:sp>
          <p:nvSpPr>
            <p:cNvPr id="34912" name="Rectangle 99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13" name="Text Box 100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19" name="Group 101"/>
          <p:cNvGrpSpPr>
            <a:grpSpLocks/>
          </p:cNvGrpSpPr>
          <p:nvPr/>
        </p:nvGrpSpPr>
        <p:grpSpPr bwMode="auto">
          <a:xfrm>
            <a:off x="3516313" y="2971800"/>
            <a:ext cx="796925" cy="277813"/>
            <a:chOff x="3104" y="3696"/>
            <a:chExt cx="502" cy="175"/>
          </a:xfrm>
        </p:grpSpPr>
        <p:sp>
          <p:nvSpPr>
            <p:cNvPr id="34910" name="Rectangle 102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11" name="Text Box 103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20" name="Group 104"/>
          <p:cNvGrpSpPr>
            <a:grpSpLocks/>
          </p:cNvGrpSpPr>
          <p:nvPr/>
        </p:nvGrpSpPr>
        <p:grpSpPr bwMode="auto">
          <a:xfrm>
            <a:off x="5146675" y="4419600"/>
            <a:ext cx="796925" cy="277813"/>
            <a:chOff x="3104" y="3696"/>
            <a:chExt cx="502" cy="175"/>
          </a:xfrm>
        </p:grpSpPr>
        <p:sp>
          <p:nvSpPr>
            <p:cNvPr id="34908" name="Rectangle 105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09" name="Text Box 106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21" name="Group 107"/>
          <p:cNvGrpSpPr>
            <a:grpSpLocks/>
          </p:cNvGrpSpPr>
          <p:nvPr/>
        </p:nvGrpSpPr>
        <p:grpSpPr bwMode="auto">
          <a:xfrm>
            <a:off x="3627438" y="3695700"/>
            <a:ext cx="796925" cy="277813"/>
            <a:chOff x="3104" y="3696"/>
            <a:chExt cx="502" cy="175"/>
          </a:xfrm>
        </p:grpSpPr>
        <p:sp>
          <p:nvSpPr>
            <p:cNvPr id="34906" name="Rectangle 108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07" name="Text Box 109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grpSp>
        <p:nvGrpSpPr>
          <p:cNvPr id="22" name="Group 110"/>
          <p:cNvGrpSpPr>
            <a:grpSpLocks/>
          </p:cNvGrpSpPr>
          <p:nvPr/>
        </p:nvGrpSpPr>
        <p:grpSpPr bwMode="auto">
          <a:xfrm>
            <a:off x="3246438" y="4294188"/>
            <a:ext cx="796925" cy="277812"/>
            <a:chOff x="3104" y="3696"/>
            <a:chExt cx="502" cy="175"/>
          </a:xfrm>
        </p:grpSpPr>
        <p:sp>
          <p:nvSpPr>
            <p:cNvPr id="34904" name="Rectangle 111"/>
            <p:cNvSpPr>
              <a:spLocks noChangeArrowheads="1"/>
            </p:cNvSpPr>
            <p:nvPr/>
          </p:nvSpPr>
          <p:spPr bwMode="auto">
            <a:xfrm>
              <a:off x="3146" y="3700"/>
              <a:ext cx="418" cy="1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>
                <a:latin typeface="Comic Sans MS" charset="0"/>
              </a:endParaRPr>
            </a:p>
          </p:txBody>
        </p:sp>
        <p:sp>
          <p:nvSpPr>
            <p:cNvPr id="34905" name="Text Box 112"/>
            <p:cNvSpPr txBox="1">
              <a:spLocks noChangeArrowheads="1"/>
            </p:cNvSpPr>
            <p:nvPr/>
          </p:nvSpPr>
          <p:spPr bwMode="auto">
            <a:xfrm>
              <a:off x="3104" y="3696"/>
              <a:ext cx="5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200" b="1">
                  <a:latin typeface="Comic Sans MS" charset="0"/>
                </a:rPr>
                <a:t>ALT-rtr</a:t>
              </a:r>
              <a:endParaRPr lang="en-US" altLang="ko-KR" sz="900" b="1">
                <a:latin typeface="Comic Sans MS" charset="0"/>
              </a:endParaRPr>
            </a:p>
          </p:txBody>
        </p:sp>
      </p:grpSp>
      <p:sp>
        <p:nvSpPr>
          <p:cNvPr id="34857" name="Rectangle 127"/>
          <p:cNvSpPr>
            <a:spLocks noChangeArrowheads="1"/>
          </p:cNvSpPr>
          <p:nvPr/>
        </p:nvSpPr>
        <p:spPr bwMode="auto">
          <a:xfrm rot="-298332">
            <a:off x="1763713" y="3810000"/>
            <a:ext cx="8572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Comic Sans MS" charset="0"/>
              </a:rPr>
              <a:t>12.0.0.1</a:t>
            </a:r>
          </a:p>
        </p:txBody>
      </p:sp>
      <p:sp>
        <p:nvSpPr>
          <p:cNvPr id="34858" name="Rectangle 128"/>
          <p:cNvSpPr>
            <a:spLocks noChangeArrowheads="1"/>
          </p:cNvSpPr>
          <p:nvPr/>
        </p:nvSpPr>
        <p:spPr bwMode="auto">
          <a:xfrm rot="1056316">
            <a:off x="1695450" y="2930525"/>
            <a:ext cx="857250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ko-KR" sz="1200">
                <a:solidFill>
                  <a:srgbClr val="FF0000"/>
                </a:solidFill>
                <a:latin typeface="Comic Sans MS" charset="0"/>
              </a:rPr>
              <a:t>11.0.0.1</a:t>
            </a:r>
          </a:p>
        </p:txBody>
      </p:sp>
      <p:sp>
        <p:nvSpPr>
          <p:cNvPr id="34859" name="Rectangle 129"/>
          <p:cNvSpPr>
            <a:spLocks noChangeArrowheads="1"/>
          </p:cNvSpPr>
          <p:nvPr/>
        </p:nvSpPr>
        <p:spPr bwMode="auto">
          <a:xfrm>
            <a:off x="685800" y="15716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ko-KR" sz="4000" dirty="0">
                <a:solidFill>
                  <a:schemeClr val="accent2"/>
                </a:solidFill>
                <a:latin typeface="Candara" pitchFamily="34" charset="0"/>
              </a:rPr>
              <a:t>LISP+ALT Control </a:t>
            </a:r>
            <a:r>
              <a:rPr lang="en-US" altLang="ko-KR" sz="4000" dirty="0" smtClean="0">
                <a:solidFill>
                  <a:schemeClr val="accent2"/>
                </a:solidFill>
                <a:latin typeface="Candara" pitchFamily="34" charset="0"/>
              </a:rPr>
              <a:t>Plane</a:t>
            </a:r>
            <a:endParaRPr lang="en-US" altLang="ko-KR" sz="4000" dirty="0">
              <a:solidFill>
                <a:schemeClr val="accent2"/>
              </a:solidFill>
              <a:latin typeface="Candara" pitchFamily="34" charset="0"/>
            </a:endParaRPr>
          </a:p>
        </p:txBody>
      </p:sp>
      <p:sp>
        <p:nvSpPr>
          <p:cNvPr id="34860" name="Line 130"/>
          <p:cNvSpPr>
            <a:spLocks noChangeShapeType="1"/>
          </p:cNvSpPr>
          <p:nvPr/>
        </p:nvSpPr>
        <p:spPr bwMode="auto">
          <a:xfrm>
            <a:off x="1066800" y="5257800"/>
            <a:ext cx="349250" cy="0"/>
          </a:xfrm>
          <a:prstGeom prst="line">
            <a:avLst/>
          </a:prstGeom>
          <a:noFill/>
          <a:ln w="57150">
            <a:solidFill>
              <a:srgbClr val="D60093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3" name="Group 134"/>
          <p:cNvGrpSpPr>
            <a:grpSpLocks/>
          </p:cNvGrpSpPr>
          <p:nvPr/>
        </p:nvGrpSpPr>
        <p:grpSpPr bwMode="auto">
          <a:xfrm>
            <a:off x="1219200" y="5715000"/>
            <a:ext cx="569913" cy="457200"/>
            <a:chOff x="1056" y="3328"/>
            <a:chExt cx="359" cy="288"/>
          </a:xfrm>
        </p:grpSpPr>
        <p:pic>
          <p:nvPicPr>
            <p:cNvPr id="34902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56" y="3408"/>
              <a:ext cx="192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903" name="Text Box 133"/>
            <p:cNvSpPr txBox="1">
              <a:spLocks noChangeArrowheads="1"/>
            </p:cNvSpPr>
            <p:nvPr/>
          </p:nvSpPr>
          <p:spPr bwMode="auto">
            <a:xfrm>
              <a:off x="1150" y="3328"/>
              <a:ext cx="26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/>
                <a:t> </a:t>
              </a:r>
              <a:r>
                <a:rPr lang="en-US" altLang="ko-KR">
                  <a:latin typeface="Comic Sans MS" charset="0"/>
                </a:rPr>
                <a:t>?</a:t>
              </a:r>
              <a:endParaRPr lang="en-US" altLang="ko-KR"/>
            </a:p>
          </p:txBody>
        </p:sp>
      </p:grpSp>
      <p:grpSp>
        <p:nvGrpSpPr>
          <p:cNvPr id="24" name="Group 138"/>
          <p:cNvGrpSpPr>
            <a:grpSpLocks/>
          </p:cNvGrpSpPr>
          <p:nvPr/>
        </p:nvGrpSpPr>
        <p:grpSpPr bwMode="auto">
          <a:xfrm>
            <a:off x="1905000" y="1752600"/>
            <a:ext cx="2290763" cy="971550"/>
            <a:chOff x="1200" y="1104"/>
            <a:chExt cx="1443" cy="612"/>
          </a:xfrm>
        </p:grpSpPr>
        <p:grpSp>
          <p:nvGrpSpPr>
            <p:cNvPr id="25" name="Group 41"/>
            <p:cNvGrpSpPr>
              <a:grpSpLocks/>
            </p:cNvGrpSpPr>
            <p:nvPr/>
          </p:nvGrpSpPr>
          <p:grpSpPr bwMode="auto">
            <a:xfrm>
              <a:off x="1200" y="1104"/>
              <a:ext cx="1443" cy="612"/>
              <a:chOff x="1200" y="960"/>
              <a:chExt cx="1443" cy="612"/>
            </a:xfrm>
          </p:grpSpPr>
          <p:sp>
            <p:nvSpPr>
              <p:cNvPr id="73770" name="AutoShape 42"/>
              <p:cNvSpPr>
                <a:spLocks noChangeArrowheads="1"/>
              </p:cNvSpPr>
              <p:nvPr/>
            </p:nvSpPr>
            <p:spPr bwMode="auto">
              <a:xfrm>
                <a:off x="1627" y="960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pic>
            <p:nvPicPr>
              <p:cNvPr id="34896" name="Picture 4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200" y="1380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3772" name="AutoShape 44"/>
              <p:cNvSpPr>
                <a:spLocks noChangeArrowheads="1"/>
              </p:cNvSpPr>
              <p:nvPr/>
            </p:nvSpPr>
            <p:spPr bwMode="auto">
              <a:xfrm>
                <a:off x="1632" y="1188"/>
                <a:ext cx="1008" cy="1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 algn="ctr"/>
                <a:endParaRPr lang="ko-KR" altLang="ko-KR">
                  <a:solidFill>
                    <a:schemeClr val="bg1"/>
                  </a:solidFill>
                </a:endParaRPr>
              </a:p>
            </p:txBody>
          </p:sp>
          <p:sp>
            <p:nvSpPr>
              <p:cNvPr id="34898" name="Text Box 45"/>
              <p:cNvSpPr txBox="1">
                <a:spLocks noChangeArrowheads="1"/>
              </p:cNvSpPr>
              <p:nvPr/>
            </p:nvSpPr>
            <p:spPr bwMode="auto">
              <a:xfrm>
                <a:off x="1608" y="1200"/>
                <a:ext cx="1035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200">
                    <a:solidFill>
                      <a:schemeClr val="accent1"/>
                    </a:solidFill>
                    <a:latin typeface="Comic Sans MS" charset="0"/>
                  </a:rPr>
                  <a:t>240.0.0.1 -&gt; 240.1.1.1</a:t>
                </a:r>
                <a:endParaRPr lang="en-US" altLang="ko-KR" sz="2000">
                  <a:latin typeface="Comic Sans MS" charset="0"/>
                </a:endParaRPr>
              </a:p>
            </p:txBody>
          </p:sp>
          <p:sp>
            <p:nvSpPr>
              <p:cNvPr id="34899" name="Text Box 46"/>
              <p:cNvSpPr txBox="1">
                <a:spLocks noChangeArrowheads="1"/>
              </p:cNvSpPr>
              <p:nvPr/>
            </p:nvSpPr>
            <p:spPr bwMode="auto">
              <a:xfrm>
                <a:off x="1627" y="972"/>
                <a:ext cx="94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 sz="1200">
                    <a:solidFill>
                      <a:srgbClr val="FF0000"/>
                    </a:solidFill>
                    <a:latin typeface="Comic Sans MS" charset="0"/>
                  </a:rPr>
                  <a:t>11.0.0.1 -&gt; </a:t>
                </a:r>
                <a:r>
                  <a:rPr lang="en-US" altLang="ko-KR" sz="1200">
                    <a:solidFill>
                      <a:schemeClr val="accent1"/>
                    </a:solidFill>
                    <a:latin typeface="Comic Sans MS" charset="0"/>
                  </a:rPr>
                  <a:t>240.1.1.1</a:t>
                </a:r>
              </a:p>
            </p:txBody>
          </p:sp>
          <p:sp>
            <p:nvSpPr>
              <p:cNvPr id="34900" name="Line 47"/>
              <p:cNvSpPr>
                <a:spLocks noChangeShapeType="1"/>
              </p:cNvSpPr>
              <p:nvPr/>
            </p:nvSpPr>
            <p:spPr bwMode="auto">
              <a:xfrm>
                <a:off x="1371" y="1512"/>
                <a:ext cx="288" cy="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4901" name="Line 48"/>
              <p:cNvSpPr>
                <a:spLocks noChangeShapeType="1"/>
              </p:cNvSpPr>
              <p:nvPr/>
            </p:nvSpPr>
            <p:spPr bwMode="auto">
              <a:xfrm flipV="1">
                <a:off x="1354" y="1152"/>
                <a:ext cx="305" cy="28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6" name="Group 135"/>
            <p:cNvGrpSpPr>
              <a:grpSpLocks/>
            </p:cNvGrpSpPr>
            <p:nvPr/>
          </p:nvGrpSpPr>
          <p:grpSpPr bwMode="auto">
            <a:xfrm>
              <a:off x="1225" y="1296"/>
              <a:ext cx="359" cy="288"/>
              <a:chOff x="1056" y="3328"/>
              <a:chExt cx="359" cy="288"/>
            </a:xfrm>
          </p:grpSpPr>
          <p:pic>
            <p:nvPicPr>
              <p:cNvPr id="34893" name="Picture 2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56" y="3408"/>
                <a:ext cx="192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894" name="Text Box 137"/>
              <p:cNvSpPr txBox="1">
                <a:spLocks noChangeArrowheads="1"/>
              </p:cNvSpPr>
              <p:nvPr/>
            </p:nvSpPr>
            <p:spPr bwMode="auto">
              <a:xfrm>
                <a:off x="1150" y="3328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/>
                  <a:t> </a:t>
                </a:r>
                <a:r>
                  <a:rPr lang="en-US" altLang="ko-KR">
                    <a:latin typeface="Comic Sans MS" charset="0"/>
                  </a:rPr>
                  <a:t>?</a:t>
                </a:r>
                <a:endParaRPr lang="en-US" altLang="ko-KR"/>
              </a:p>
            </p:txBody>
          </p:sp>
        </p:grpSp>
      </p:grpSp>
      <p:grpSp>
        <p:nvGrpSpPr>
          <p:cNvPr id="27" name="Group 148"/>
          <p:cNvGrpSpPr>
            <a:grpSpLocks/>
          </p:cNvGrpSpPr>
          <p:nvPr/>
        </p:nvGrpSpPr>
        <p:grpSpPr bwMode="auto">
          <a:xfrm>
            <a:off x="4945063" y="1676400"/>
            <a:ext cx="1651000" cy="1168400"/>
            <a:chOff x="3115" y="1056"/>
            <a:chExt cx="1040" cy="736"/>
          </a:xfrm>
        </p:grpSpPr>
        <p:grpSp>
          <p:nvGrpSpPr>
            <p:cNvPr id="28" name="Group 117"/>
            <p:cNvGrpSpPr>
              <a:grpSpLocks/>
            </p:cNvGrpSpPr>
            <p:nvPr/>
          </p:nvGrpSpPr>
          <p:grpSpPr bwMode="auto">
            <a:xfrm>
              <a:off x="3115" y="1056"/>
              <a:ext cx="1040" cy="720"/>
              <a:chOff x="3115" y="912"/>
              <a:chExt cx="1040" cy="720"/>
            </a:xfrm>
          </p:grpSpPr>
          <p:sp>
            <p:nvSpPr>
              <p:cNvPr id="34882" name="Line 118"/>
              <p:cNvSpPr>
                <a:spLocks noChangeShapeType="1"/>
              </p:cNvSpPr>
              <p:nvPr/>
            </p:nvSpPr>
            <p:spPr bwMode="auto">
              <a:xfrm flipV="1">
                <a:off x="3888" y="1488"/>
                <a:ext cx="240" cy="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29" name="Group 119"/>
              <p:cNvGrpSpPr>
                <a:grpSpLocks/>
              </p:cNvGrpSpPr>
              <p:nvPr/>
            </p:nvGrpSpPr>
            <p:grpSpPr bwMode="auto">
              <a:xfrm>
                <a:off x="3115" y="912"/>
                <a:ext cx="1040" cy="720"/>
                <a:chOff x="3115" y="912"/>
                <a:chExt cx="1040" cy="720"/>
              </a:xfrm>
            </p:grpSpPr>
            <p:sp>
              <p:nvSpPr>
                <p:cNvPr id="73848" name="AutoShape 120"/>
                <p:cNvSpPr>
                  <a:spLocks noChangeArrowheads="1"/>
                </p:cNvSpPr>
                <p:nvPr/>
              </p:nvSpPr>
              <p:spPr bwMode="auto">
                <a:xfrm>
                  <a:off x="3115" y="912"/>
                  <a:ext cx="1008" cy="192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ctr"/>
                  <a:endParaRPr lang="ko-KR" altLang="ko-KR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30" name="Group 121"/>
                <p:cNvGrpSpPr>
                  <a:grpSpLocks/>
                </p:cNvGrpSpPr>
                <p:nvPr/>
              </p:nvGrpSpPr>
              <p:grpSpPr bwMode="auto">
                <a:xfrm>
                  <a:off x="3120" y="1140"/>
                  <a:ext cx="1035" cy="192"/>
                  <a:chOff x="3120" y="1140"/>
                  <a:chExt cx="1035" cy="192"/>
                </a:xfrm>
              </p:grpSpPr>
              <p:sp>
                <p:nvSpPr>
                  <p:cNvPr id="73850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40"/>
                    <a:ext cx="1008" cy="19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blurRad="63500" dist="107763" dir="18900000" algn="ctr" rotWithShape="0">
                      <a:schemeClr val="bg2">
                        <a:alpha val="74998"/>
                      </a:schemeClr>
                    </a:outerShdw>
                  </a:effectLst>
                </p:spPr>
                <p:txBody>
                  <a:bodyPr wrap="none" anchor="ctr"/>
                  <a:lstStyle/>
                  <a:p>
                    <a:pPr algn="ctr"/>
                    <a:endParaRPr lang="ko-KR" altLang="ko-KR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4890" name="Text Box 1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20" y="1152"/>
                    <a:ext cx="1035" cy="1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altLang="ko-KR" sz="1200">
                        <a:solidFill>
                          <a:schemeClr val="accent1"/>
                        </a:solidFill>
                        <a:latin typeface="Comic Sans MS" charset="0"/>
                      </a:rPr>
                      <a:t>240.0.0.1 -&gt; 240.1.1.1</a:t>
                    </a:r>
                    <a:endParaRPr lang="en-US" altLang="ko-KR" sz="2000">
                      <a:latin typeface="Comic Sans MS" charset="0"/>
                    </a:endParaRPr>
                  </a:p>
                </p:txBody>
              </p:sp>
            </p:grpSp>
            <p:sp>
              <p:nvSpPr>
                <p:cNvPr id="34886" name="Text Box 124"/>
                <p:cNvSpPr txBox="1">
                  <a:spLocks noChangeArrowheads="1"/>
                </p:cNvSpPr>
                <p:nvPr/>
              </p:nvSpPr>
              <p:spPr bwMode="auto">
                <a:xfrm>
                  <a:off x="3115" y="924"/>
                  <a:ext cx="94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altLang="ko-KR" sz="1200">
                      <a:solidFill>
                        <a:srgbClr val="FF0000"/>
                      </a:solidFill>
                      <a:latin typeface="Comic Sans MS" charset="0"/>
                    </a:rPr>
                    <a:t>11.0.0.1 -&gt; </a:t>
                  </a:r>
                  <a:r>
                    <a:rPr lang="en-US" altLang="ko-KR" sz="1200">
                      <a:solidFill>
                        <a:schemeClr val="accent1"/>
                      </a:solidFill>
                      <a:latin typeface="Comic Sans MS" charset="0"/>
                    </a:rPr>
                    <a:t>240.1.1.1</a:t>
                  </a:r>
                </a:p>
              </p:txBody>
            </p:sp>
            <p:sp>
              <p:nvSpPr>
                <p:cNvPr id="34887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3669" y="1332"/>
                  <a:ext cx="154" cy="195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pic>
              <p:nvPicPr>
                <p:cNvPr id="34888" name="Picture 126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3717" y="1440"/>
                  <a:ext cx="19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31" name="Group 139"/>
            <p:cNvGrpSpPr>
              <a:grpSpLocks/>
            </p:cNvGrpSpPr>
            <p:nvPr/>
          </p:nvGrpSpPr>
          <p:grpSpPr bwMode="auto">
            <a:xfrm>
              <a:off x="3433" y="1504"/>
              <a:ext cx="359" cy="288"/>
              <a:chOff x="1056" y="3328"/>
              <a:chExt cx="359" cy="288"/>
            </a:xfrm>
          </p:grpSpPr>
          <p:pic>
            <p:nvPicPr>
              <p:cNvPr id="34880" name="Picture 2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56" y="3408"/>
                <a:ext cx="192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881" name="Text Box 141"/>
              <p:cNvSpPr txBox="1">
                <a:spLocks noChangeArrowheads="1"/>
              </p:cNvSpPr>
              <p:nvPr/>
            </p:nvSpPr>
            <p:spPr bwMode="auto">
              <a:xfrm>
                <a:off x="1150" y="3328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/>
                  <a:t> </a:t>
                </a:r>
                <a:r>
                  <a:rPr lang="en-US" altLang="ko-KR">
                    <a:latin typeface="Comic Sans MS" charset="0"/>
                  </a:rPr>
                  <a:t>?</a:t>
                </a:r>
                <a:endParaRPr lang="en-US" altLang="ko-KR"/>
              </a:p>
            </p:txBody>
          </p:sp>
        </p:grpSp>
      </p:grpSp>
      <p:grpSp>
        <p:nvGrpSpPr>
          <p:cNvPr id="128" name="Group 113"/>
          <p:cNvGrpSpPr>
            <a:grpSpLocks/>
          </p:cNvGrpSpPr>
          <p:nvPr/>
        </p:nvGrpSpPr>
        <p:grpSpPr bwMode="auto">
          <a:xfrm>
            <a:off x="4038600" y="2514600"/>
            <a:ext cx="3067050" cy="839788"/>
            <a:chOff x="2544" y="1459"/>
            <a:chExt cx="1932" cy="529"/>
          </a:xfrm>
        </p:grpSpPr>
        <p:sp>
          <p:nvSpPr>
            <p:cNvPr id="34875" name="Rectangle 114"/>
            <p:cNvSpPr>
              <a:spLocks noChangeArrowheads="1"/>
            </p:cNvSpPr>
            <p:nvPr/>
          </p:nvSpPr>
          <p:spPr bwMode="auto">
            <a:xfrm rot="-1072889">
              <a:off x="3604" y="1459"/>
              <a:ext cx="7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</a:rPr>
                <a:t>&lt;- 240.1.1.0/24</a:t>
              </a:r>
            </a:p>
          </p:txBody>
        </p:sp>
        <p:sp>
          <p:nvSpPr>
            <p:cNvPr id="34876" name="Rectangle 115"/>
            <p:cNvSpPr>
              <a:spLocks noChangeArrowheads="1"/>
            </p:cNvSpPr>
            <p:nvPr/>
          </p:nvSpPr>
          <p:spPr bwMode="auto">
            <a:xfrm rot="1014928">
              <a:off x="3680" y="1815"/>
              <a:ext cx="7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</a:rPr>
                <a:t>&lt;- 240.1.2.0/24</a:t>
              </a:r>
            </a:p>
          </p:txBody>
        </p:sp>
        <p:sp>
          <p:nvSpPr>
            <p:cNvPr id="34877" name="Rectangle 116"/>
            <p:cNvSpPr>
              <a:spLocks noChangeArrowheads="1"/>
            </p:cNvSpPr>
            <p:nvPr/>
          </p:nvSpPr>
          <p:spPr bwMode="auto">
            <a:xfrm>
              <a:off x="2544" y="1584"/>
              <a:ext cx="80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>
                  <a:solidFill>
                    <a:schemeClr val="accent1"/>
                  </a:solidFill>
                  <a:latin typeface="Comic Sans MS" charset="0"/>
                </a:rPr>
                <a:t>&lt; - 240.1.0.0/16</a:t>
              </a:r>
            </a:p>
          </p:txBody>
        </p:sp>
      </p:grpSp>
      <p:grpSp>
        <p:nvGrpSpPr>
          <p:cNvPr id="129" name="Group 147"/>
          <p:cNvGrpSpPr>
            <a:grpSpLocks/>
          </p:cNvGrpSpPr>
          <p:nvPr/>
        </p:nvGrpSpPr>
        <p:grpSpPr bwMode="auto">
          <a:xfrm>
            <a:off x="4306888" y="2336800"/>
            <a:ext cx="671512" cy="711200"/>
            <a:chOff x="2713" y="1472"/>
            <a:chExt cx="423" cy="448"/>
          </a:xfrm>
        </p:grpSpPr>
        <p:grpSp>
          <p:nvGrpSpPr>
            <p:cNvPr id="130" name="Group 49"/>
            <p:cNvGrpSpPr>
              <a:grpSpLocks/>
            </p:cNvGrpSpPr>
            <p:nvPr/>
          </p:nvGrpSpPr>
          <p:grpSpPr bwMode="auto">
            <a:xfrm>
              <a:off x="2725" y="1728"/>
              <a:ext cx="411" cy="192"/>
              <a:chOff x="2725" y="1584"/>
              <a:chExt cx="411" cy="192"/>
            </a:xfrm>
          </p:grpSpPr>
          <p:sp>
            <p:nvSpPr>
              <p:cNvPr id="34873" name="Line 50"/>
              <p:cNvSpPr>
                <a:spLocks noChangeShapeType="1"/>
              </p:cNvSpPr>
              <p:nvPr/>
            </p:nvSpPr>
            <p:spPr bwMode="auto">
              <a:xfrm>
                <a:off x="2896" y="1694"/>
                <a:ext cx="240" cy="1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pic>
            <p:nvPicPr>
              <p:cNvPr id="34874" name="Picture 5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725" y="1584"/>
                <a:ext cx="19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1" name="Group 142"/>
            <p:cNvGrpSpPr>
              <a:grpSpLocks/>
            </p:cNvGrpSpPr>
            <p:nvPr/>
          </p:nvGrpSpPr>
          <p:grpSpPr bwMode="auto">
            <a:xfrm>
              <a:off x="2713" y="1472"/>
              <a:ext cx="359" cy="288"/>
              <a:chOff x="1056" y="3328"/>
              <a:chExt cx="359" cy="288"/>
            </a:xfrm>
          </p:grpSpPr>
          <p:pic>
            <p:nvPicPr>
              <p:cNvPr id="34871" name="Picture 2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56" y="3408"/>
                <a:ext cx="192" cy="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4872" name="Text Box 144"/>
              <p:cNvSpPr txBox="1">
                <a:spLocks noChangeArrowheads="1"/>
              </p:cNvSpPr>
              <p:nvPr/>
            </p:nvSpPr>
            <p:spPr bwMode="auto">
              <a:xfrm>
                <a:off x="1150" y="3328"/>
                <a:ext cx="26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ko-KR"/>
                  <a:t> </a:t>
                </a:r>
                <a:r>
                  <a:rPr lang="en-US" altLang="ko-KR">
                    <a:latin typeface="Comic Sans MS" charset="0"/>
                  </a:rPr>
                  <a:t>?</a:t>
                </a:r>
                <a:endParaRPr lang="en-US" altLang="ko-KR"/>
              </a:p>
            </p:txBody>
          </p:sp>
        </p:grpSp>
      </p:grpSp>
      <p:sp>
        <p:nvSpPr>
          <p:cNvPr id="150" name="Slide Number Placeholder 1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C1126CA9-BEA7-420E-AA04-92231299AE7D}" type="slidenum">
              <a:rPr lang="en-US" altLang="ko-KR"/>
              <a:pPr/>
              <a:t>20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37AD2712-E130-4F29-8F71-A7106E2FABCA}" type="slidenum">
              <a:rPr lang="en-US" altLang="ko-KR"/>
              <a:pPr/>
              <a:t>21</a:t>
            </a:fld>
            <a:endParaRPr lang="en-US" altLang="ko-KR" sz="1200" b="0">
              <a:effectLst/>
            </a:endParaRPr>
          </a:p>
        </p:txBody>
      </p:sp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en-US" altLang="ko-KR">
                <a:ea typeface="굴림" charset="-127"/>
              </a:rPr>
              <a:t>Mapping system: what and why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Need a scalable EID to Locator mapping lookup mechanism</a:t>
            </a:r>
          </a:p>
          <a:p>
            <a:pPr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Network based solutions</a:t>
            </a:r>
          </a:p>
          <a:p>
            <a:pPr lvl="1"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Have query/reply latency</a:t>
            </a:r>
          </a:p>
          <a:p>
            <a:pPr lvl="1"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Can have packet loss characteristics</a:t>
            </a:r>
          </a:p>
          <a:p>
            <a:pPr lvl="1"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Or, have a full table like BGP does</a:t>
            </a:r>
          </a:p>
          <a:p>
            <a:pPr>
              <a:lnSpc>
                <a:spcPct val="90000"/>
              </a:lnSpc>
            </a:pPr>
            <a:r>
              <a:rPr lang="en-US" altLang="ko-KR">
                <a:ea typeface="굴림" charset="-127"/>
              </a:rPr>
              <a:t>How does one design a scalable Mapping Service?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D9CB1F19-C77A-4F25-B1EC-3BCEB2D790BF}" type="slidenum">
              <a:rPr lang="en-US" altLang="ko-KR"/>
              <a:pPr/>
              <a:t>22</a:t>
            </a:fld>
            <a:endParaRPr lang="en-US" altLang="ko-KR" sz="1200" b="0">
              <a:effectLst/>
            </a:endParaRPr>
          </a:p>
        </p:txBody>
      </p:sp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</a:rPr>
              <a:t>Scaling constraints</a:t>
            </a:r>
          </a:p>
        </p:txBody>
      </p:sp>
      <p:sp>
        <p:nvSpPr>
          <p:cNvPr id="529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Build a large distributed mapping database service</a:t>
            </a:r>
          </a:p>
          <a:p>
            <a:pPr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Scalability paramount to solution</a:t>
            </a:r>
          </a:p>
          <a:p>
            <a:pPr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How to scale: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ko-KR" sz="2400">
                <a:ea typeface="굴림" charset="-127"/>
              </a:rPr>
              <a:t>		</a:t>
            </a:r>
            <a:r>
              <a:rPr lang="en-US" altLang="ko-KR" sz="2400">
                <a:latin typeface="Courier New" pitchFamily="32" charset="0"/>
                <a:ea typeface="굴림" charset="-127"/>
              </a:rPr>
              <a:t>(state * rate)</a:t>
            </a:r>
          </a:p>
          <a:p>
            <a:pPr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If both factors large, we have a problem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latin typeface="Courier New" pitchFamily="32" charset="0"/>
                <a:ea typeface="굴림" charset="-127"/>
              </a:rPr>
              <a:t>state</a:t>
            </a:r>
            <a:r>
              <a:rPr lang="en-US" altLang="ko-KR" sz="2400">
                <a:ea typeface="굴림" charset="-127"/>
              </a:rPr>
              <a:t> will be O(10</a:t>
            </a:r>
            <a:r>
              <a:rPr lang="en-US" altLang="ko-KR" sz="2400" baseline="30000">
                <a:ea typeface="굴림" charset="-127"/>
              </a:rPr>
              <a:t>10</a:t>
            </a:r>
            <a:r>
              <a:rPr lang="en-US" altLang="ko-KR" sz="2400">
                <a:ea typeface="굴림" charset="-127"/>
              </a:rPr>
              <a:t>) hosts</a:t>
            </a:r>
          </a:p>
          <a:p>
            <a:pPr lvl="2">
              <a:lnSpc>
                <a:spcPct val="90000"/>
              </a:lnSpc>
            </a:pPr>
            <a:r>
              <a:rPr lang="en-US" altLang="ko-KR" sz="2000">
                <a:ea typeface="굴림" charset="-127"/>
              </a:rPr>
              <a:t>Aggregate EIDs into EID-prefixes to reduce state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latin typeface="Courier New" pitchFamily="32" charset="0"/>
                <a:ea typeface="굴림" charset="-127"/>
              </a:rPr>
              <a:t>rate</a:t>
            </a:r>
            <a:r>
              <a:rPr lang="en-US" altLang="ko-KR" sz="2400">
                <a:ea typeface="굴림" charset="-127"/>
              </a:rPr>
              <a:t> must be small</a:t>
            </a:r>
          </a:p>
          <a:p>
            <a:pPr lvl="2">
              <a:lnSpc>
                <a:spcPct val="90000"/>
              </a:lnSpc>
            </a:pPr>
            <a:r>
              <a:rPr lang="en-US" altLang="ko-KR" sz="2000">
                <a:ea typeface="굴림" charset="-127"/>
              </a:rPr>
              <a:t>Damp locator reachability status and locator-set changes</a:t>
            </a:r>
          </a:p>
          <a:p>
            <a:pPr lvl="2">
              <a:lnSpc>
                <a:spcPct val="90000"/>
              </a:lnSpc>
            </a:pPr>
            <a:r>
              <a:rPr lang="en-US" altLang="ko-KR" sz="2000">
                <a:ea typeface="굴림" charset="-127"/>
              </a:rPr>
              <a:t>Each mapping system design does it differently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</a:rPr>
              <a:t>Tough questions/issues</a:t>
            </a:r>
          </a:p>
        </p:txBody>
      </p:sp>
      <p:sp>
        <p:nvSpPr>
          <p:cNvPr id="440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>
                <a:ea typeface="굴림" charset="-127"/>
              </a:rPr>
              <a:t>Where to store the mappings?</a:t>
            </a:r>
          </a:p>
          <a:p>
            <a:r>
              <a:rPr lang="en-US" altLang="ko-KR" sz="2800">
                <a:ea typeface="굴림" charset="-127"/>
              </a:rPr>
              <a:t>How to find the mappings?</a:t>
            </a:r>
          </a:p>
          <a:p>
            <a:r>
              <a:rPr lang="en-US" altLang="ko-KR" sz="2800">
                <a:ea typeface="굴림" charset="-127"/>
              </a:rPr>
              <a:t>Push model or pull model?</a:t>
            </a:r>
          </a:p>
          <a:p>
            <a:r>
              <a:rPr lang="en-US" altLang="ko-KR" sz="2800">
                <a:ea typeface="굴림" charset="-127"/>
              </a:rPr>
              <a:t>Full database or cache? Secondary storage?</a:t>
            </a:r>
          </a:p>
          <a:p>
            <a:r>
              <a:rPr lang="en-US" altLang="ko-KR" sz="2800">
                <a:ea typeface="굴림" charset="-127"/>
              </a:rPr>
              <a:t>How to secure mapping entries?</a:t>
            </a:r>
          </a:p>
          <a:p>
            <a:r>
              <a:rPr lang="en-US" altLang="ko-KR" sz="2800">
                <a:ea typeface="굴림" charset="-127"/>
              </a:rPr>
              <a:t>How to secure control messages?</a:t>
            </a:r>
          </a:p>
          <a:p>
            <a:r>
              <a:rPr lang="en-US" altLang="ko-KR" sz="2800">
                <a:ea typeface="굴림" charset="-127"/>
              </a:rPr>
              <a:t>Protecting infrastructure from attacks</a:t>
            </a:r>
          </a:p>
          <a:p>
            <a:r>
              <a:rPr lang="en-US" altLang="ko-KR" sz="2800">
                <a:ea typeface="굴림" charset="-127"/>
              </a:rPr>
              <a:t>Control over packet loss and latency</a:t>
            </a:r>
            <a:endParaRPr lang="en-US" altLang="ko-KR">
              <a:ea typeface="굴림" charset="-127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52AF30B8-DBD5-40DA-96C8-2A916ED532E7}" type="slidenum">
              <a:rPr lang="en-US" altLang="ko-KR"/>
              <a:pPr/>
              <a:t>23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Mapping Service Designs: Alternatives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DNS – considered, many issues</a:t>
            </a:r>
          </a:p>
          <a:p>
            <a:r>
              <a:rPr lang="en-US" altLang="ko-KR" dirty="0" smtClean="0"/>
              <a:t>CONS – new protocol, hybrid </a:t>
            </a:r>
            <a:r>
              <a:rPr lang="en-US" altLang="ko-KR" dirty="0" err="1" smtClean="0"/>
              <a:t>push+pull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Push EID-prefixes at top levels of hierarchy</a:t>
            </a:r>
          </a:p>
          <a:p>
            <a:pPr lvl="1"/>
            <a:r>
              <a:rPr lang="en-US" altLang="ko-KR" dirty="0" smtClean="0"/>
              <a:t>Pull mappings from lower levels of hierarchy</a:t>
            </a:r>
          </a:p>
          <a:p>
            <a:r>
              <a:rPr lang="en-US" altLang="ko-KR" dirty="0" smtClean="0"/>
              <a:t>ALT – GRE/BGP based, </a:t>
            </a:r>
            <a:r>
              <a:rPr lang="en-US" altLang="ko-KR" b="1" dirty="0" smtClean="0"/>
              <a:t>current focus</a:t>
            </a:r>
          </a:p>
          <a:p>
            <a:r>
              <a:rPr lang="en-US" altLang="ko-KR" dirty="0" smtClean="0"/>
              <a:t>EMACS – like ALT, but multicast-based</a:t>
            </a:r>
          </a:p>
          <a:p>
            <a:r>
              <a:rPr lang="en-US" altLang="ko-KR" dirty="0" smtClean="0"/>
              <a:t>NERD – pure Push design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24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E720C2B9-6077-49C4-A9B7-619A8787CA89}" type="slidenum">
              <a:rPr lang="en-US" altLang="ko-KR"/>
              <a:pPr/>
              <a:t>25</a:t>
            </a:fld>
            <a:endParaRPr lang="en-US" altLang="ko-KR" sz="1200" b="0">
              <a:effectLst/>
            </a:endParaRPr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</a:rPr>
              <a:t>LISP+ALT: What, How, Why</a:t>
            </a:r>
          </a:p>
        </p:txBody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630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800">
                <a:ea typeface="굴림" charset="-127"/>
              </a:rPr>
              <a:t>Hybrid push/pull approach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ALT pushes aggregates - find ETRs for EID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ITR uses LISP to find RLOCs for specific EID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ea typeface="굴림" charset="-127"/>
              </a:rPr>
              <a:t>Hierarchical EID assignment (geo?)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Aggregation of EID prefixes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ea typeface="굴림" charset="-127"/>
              </a:rPr>
              <a:t>Tunnel-based overlay network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ea typeface="굴림" charset="-127"/>
              </a:rPr>
              <a:t>BGP used to advertise EIDs on overlay</a:t>
            </a:r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굴림" charset="-127"/>
              </a:rPr>
              <a:t>Use existing technology (and not DNS)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ea typeface="굴림" charset="-127"/>
              </a:rPr>
              <a:t>Option for data-triggered Map-Replies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Tunnel and BGP Operation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EID prefixes originated into BGP at edge</a:t>
            </a:r>
          </a:p>
          <a:p>
            <a:pPr lvl="1"/>
            <a:r>
              <a:rPr lang="en-US" altLang="ko-KR" dirty="0" smtClean="0"/>
              <a:t>by ETRs or LISP+ALT routers on behalf of site</a:t>
            </a:r>
          </a:p>
          <a:p>
            <a:r>
              <a:rPr lang="en-US" altLang="ko-KR" dirty="0" smtClean="0"/>
              <a:t>ITRs learn EID prefixes via BGP from LISP+ALT routers or use “default”</a:t>
            </a:r>
          </a:p>
          <a:p>
            <a:pPr lvl="1"/>
            <a:r>
              <a:rPr lang="en-US" altLang="ko-KR" dirty="0" smtClean="0"/>
              <a:t>Map-Requests are forwarded into the ALT via first-hop LISP+ALT router(s)</a:t>
            </a:r>
          </a:p>
          <a:p>
            <a:pPr lvl="1"/>
            <a:r>
              <a:rPr lang="en-US" altLang="ko-KR" dirty="0" smtClean="0"/>
              <a:t>ALT forwards Map-Request to “owning” ETR for EID prefix</a:t>
            </a:r>
          </a:p>
          <a:p>
            <a:r>
              <a:rPr lang="en-US" altLang="ko-KR" dirty="0" smtClean="0"/>
              <a:t>LISP+ALT routers aggregate prefixes</a:t>
            </a:r>
          </a:p>
          <a:p>
            <a:pPr lvl="1"/>
            <a:r>
              <a:rPr lang="en-US" altLang="ko-KR" dirty="0" smtClean="0"/>
              <a:t>“upward” in the alternative topology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26</a:t>
            </a:fld>
            <a:endParaRPr lang="en-US" altLang="ko-KR" b="0">
              <a:effectLst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151EE87F-BD83-49F3-81AB-6878924132A1}" type="slidenum">
              <a:rPr lang="en-US" altLang="ko-KR"/>
              <a:pPr/>
              <a:t>27</a:t>
            </a:fld>
            <a:endParaRPr lang="en-US" altLang="ko-KR" sz="1200" b="0">
              <a:effectLst/>
            </a:endParaRPr>
          </a:p>
        </p:txBody>
      </p:sp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05800" cy="1143000"/>
          </a:xfrm>
        </p:spPr>
        <p:txBody>
          <a:bodyPr/>
          <a:lstStyle/>
          <a:p>
            <a:r>
              <a:rPr lang="en-US" altLang="ko-KR" sz="4000">
                <a:ea typeface="굴림" charset="-127"/>
              </a:rPr>
              <a:t>Issue: Data-Triggered Mappings</a:t>
            </a:r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534400" cy="4114800"/>
          </a:xfrm>
        </p:spPr>
        <p:txBody>
          <a:bodyPr/>
          <a:lstStyle/>
          <a:p>
            <a:r>
              <a:rPr lang="en-US" altLang="ko-KR" sz="2800">
                <a:ea typeface="굴림" charset="-127"/>
              </a:rPr>
              <a:t>ITR </a:t>
            </a:r>
            <a:r>
              <a:rPr lang="en-US" altLang="ko-KR" sz="2800" i="1">
                <a:ea typeface="굴림" charset="-127"/>
              </a:rPr>
              <a:t>may </a:t>
            </a:r>
            <a:r>
              <a:rPr lang="en-US" altLang="ko-KR" sz="2800">
                <a:ea typeface="굴림" charset="-127"/>
              </a:rPr>
              <a:t>forward data for “un-mapped” EID into ALT, attached to a Map-Request</a:t>
            </a:r>
          </a:p>
          <a:p>
            <a:r>
              <a:rPr lang="en-US" altLang="ko-KR" sz="2800">
                <a:ea typeface="굴림" charset="-127"/>
              </a:rPr>
              <a:t>LISP Map-Reply returned from ETR to ITR, uses “native” path, installed in ITR cache</a:t>
            </a:r>
          </a:p>
          <a:p>
            <a:r>
              <a:rPr lang="en-US" altLang="ko-KR" sz="2800">
                <a:ea typeface="굴림" charset="-127"/>
              </a:rPr>
              <a:t>ETR delivers attached data to end host</a:t>
            </a:r>
          </a:p>
          <a:p>
            <a:r>
              <a:rPr lang="en-US" altLang="ko-KR" sz="2800">
                <a:ea typeface="굴림" charset="-127"/>
              </a:rPr>
              <a:t>Subsequent traffic uses cached RLOCs</a:t>
            </a:r>
          </a:p>
          <a:p>
            <a:r>
              <a:rPr lang="en-US" altLang="ko-KR" sz="2800">
                <a:ea typeface="굴림" charset="-127"/>
              </a:rPr>
              <a:t>Scaling/complexity/performance issues</a:t>
            </a:r>
          </a:p>
          <a:p>
            <a:r>
              <a:rPr lang="en-US" altLang="ko-KR" sz="2800">
                <a:ea typeface="굴림" charset="-127"/>
              </a:rPr>
              <a:t>Is this (Data Probes) a good idea?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Deployment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ko-KR" sz="2000" dirty="0" smtClean="0"/>
              <a:t>Hardware/Software platform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Currently deployed LISP network elements are 1RU PCs (“titanium”) running a LISP-capable version of NXOS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There are both an IOS and Open Source implementations underway </a:t>
            </a:r>
          </a:p>
          <a:p>
            <a:pPr lvl="1">
              <a:lnSpc>
                <a:spcPct val="80000"/>
              </a:lnSpc>
            </a:pPr>
            <a:endParaRPr lang="en-US" altLang="ko-KR" sz="2000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altLang="ko-KR" sz="2000" dirty="0" smtClean="0"/>
              <a:t>EID Assignment Strategy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The basic idea : Geographic (probably)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With “ALT-Aggregators” strategically placed within a geography</a:t>
            </a:r>
          </a:p>
          <a:p>
            <a:pPr lvl="1">
              <a:lnSpc>
                <a:spcPct val="80000"/>
              </a:lnSpc>
            </a:pPr>
            <a:endParaRPr lang="en-US" altLang="ko-KR" sz="2000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altLang="ko-KR" sz="2000" dirty="0" smtClean="0"/>
              <a:t>GRE tunnel topology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Partially meshed ALT-aggregators, with sites arranged in a star around one or more ALT-aggregators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ALT-aggregators are typically “ALT-only”</a:t>
            </a:r>
          </a:p>
          <a:p>
            <a:pPr lvl="2">
              <a:lnSpc>
                <a:spcPct val="80000"/>
              </a:lnSpc>
            </a:pPr>
            <a:endParaRPr lang="en-US" altLang="ko-KR" sz="2000" dirty="0" smtClean="0">
              <a:ea typeface="ＭＳ Ｐゴシック" charset="-128"/>
            </a:endParaRPr>
          </a:p>
          <a:p>
            <a:pPr lvl="1">
              <a:lnSpc>
                <a:spcPct val="80000"/>
              </a:lnSpc>
            </a:pPr>
            <a:endParaRPr lang="en-US" altLang="ko-KR" sz="2000" dirty="0" smtClean="0">
              <a:ea typeface="ＭＳ Ｐゴシック" charset="-128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88CC8239-5F37-481E-9892-D5A8698367B3}" type="slidenum">
              <a:rPr lang="en-US" altLang="ko-KR"/>
              <a:pPr/>
              <a:t>28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Deployment: Interworking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altLang="ko-KR" sz="2200" dirty="0" smtClean="0"/>
              <a:t>We’ve built and deployed the interworking mechanisms </a:t>
            </a:r>
          </a:p>
          <a:p>
            <a:pPr lvl="1">
              <a:lnSpc>
                <a:spcPct val="80000"/>
              </a:lnSpc>
            </a:pPr>
            <a:r>
              <a:rPr lang="en-US" altLang="ko-KR" sz="2200" dirty="0" smtClean="0"/>
              <a:t>draft-ietf-lisp-interworking-00.txt</a:t>
            </a:r>
          </a:p>
          <a:p>
            <a:pPr>
              <a:lnSpc>
                <a:spcPct val="80000"/>
              </a:lnSpc>
            </a:pPr>
            <a:endParaRPr lang="en-US" altLang="ko-KR" sz="2200" dirty="0" smtClean="0"/>
          </a:p>
          <a:p>
            <a:pPr>
              <a:lnSpc>
                <a:spcPct val="80000"/>
              </a:lnSpc>
            </a:pPr>
            <a:r>
              <a:rPr lang="en-US" altLang="ko-KR" sz="2200" dirty="0" smtClean="0">
                <a:solidFill>
                  <a:srgbClr val="008000"/>
                </a:solidFill>
              </a:rPr>
              <a:t>LISP Translation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“LISP NAT”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solidFill>
                  <a:srgbClr val="FF0000"/>
                </a:solidFill>
                <a:ea typeface="ＭＳ Ｐゴシック" charset="-128"/>
              </a:rPr>
              <a:t>http://www.translate.lisp4.net</a:t>
            </a:r>
          </a:p>
          <a:p>
            <a:pPr lvl="1">
              <a:lnSpc>
                <a:spcPct val="80000"/>
              </a:lnSpc>
            </a:pPr>
            <a:r>
              <a:rPr lang="en-US" altLang="ko-KR" sz="1600" b="1" dirty="0" err="1" smtClean="0">
                <a:solidFill>
                  <a:srgbClr val="0D0D0D"/>
                </a:solidFill>
                <a:latin typeface="Courier" charset="0"/>
                <a:ea typeface="ＭＳ Ｐゴシック" charset="-128"/>
              </a:rPr>
              <a:t>ip</a:t>
            </a:r>
            <a:r>
              <a:rPr lang="en-US" altLang="ko-KR" sz="1600" b="1" dirty="0" smtClean="0">
                <a:solidFill>
                  <a:srgbClr val="0D0D0D"/>
                </a:solidFill>
                <a:latin typeface="Courier" charset="0"/>
                <a:ea typeface="ＭＳ Ｐゴシック" charset="-128"/>
              </a:rPr>
              <a:t> lisp translate inside 153.16.10.5 outside 128.223.157.65</a:t>
            </a:r>
          </a:p>
          <a:p>
            <a:pPr lvl="1">
              <a:lnSpc>
                <a:spcPct val="80000"/>
              </a:lnSpc>
            </a:pPr>
            <a:endParaRPr lang="en-US" altLang="ko-KR" sz="2000" dirty="0" smtClean="0">
              <a:ea typeface="ＭＳ Ｐゴシック" charset="-128"/>
            </a:endParaRPr>
          </a:p>
          <a:p>
            <a:pPr>
              <a:lnSpc>
                <a:spcPct val="80000"/>
              </a:lnSpc>
            </a:pPr>
            <a:r>
              <a:rPr lang="en-US" altLang="ko-KR" sz="2200" dirty="0" smtClean="0">
                <a:solidFill>
                  <a:srgbClr val="008000"/>
                </a:solidFill>
              </a:rPr>
              <a:t>Proxy Tunnel Router (PTR)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Advertises coarsely aggregated EID-prefix(</a:t>
            </a:r>
            <a:r>
              <a:rPr lang="en-US" altLang="ko-KR" sz="2000" dirty="0" err="1" smtClean="0">
                <a:ea typeface="ＭＳ Ｐゴシック" charset="-128"/>
              </a:rPr>
              <a:t>es</a:t>
            </a:r>
            <a:r>
              <a:rPr lang="en-US" altLang="ko-KR" sz="2000" dirty="0" smtClean="0">
                <a:ea typeface="ＭＳ Ｐゴシック" charset="-128"/>
              </a:rPr>
              <a:t>) into the DFZ</a:t>
            </a:r>
          </a:p>
          <a:p>
            <a:pPr lvl="2">
              <a:lnSpc>
                <a:spcPct val="80000"/>
              </a:lnSpc>
            </a:pPr>
            <a:r>
              <a:rPr lang="en-US" altLang="ko-KR" sz="1700" dirty="0" smtClean="0">
                <a:ea typeface="ＭＳ Ｐゴシック" charset="-128"/>
              </a:rPr>
              <a:t>Attracts traffic for those prefixes (i.e., Map-Requests)</a:t>
            </a:r>
          </a:p>
          <a:p>
            <a:pPr lvl="1">
              <a:lnSpc>
                <a:spcPct val="80000"/>
              </a:lnSpc>
            </a:pPr>
            <a:r>
              <a:rPr lang="en-US" altLang="ko-KR" sz="2000" dirty="0" smtClean="0">
                <a:ea typeface="ＭＳ Ｐゴシック" charset="-128"/>
              </a:rPr>
              <a:t>Behaves like an ITR for that traffic</a:t>
            </a:r>
          </a:p>
          <a:p>
            <a:pPr lvl="2">
              <a:lnSpc>
                <a:spcPct val="80000"/>
              </a:lnSpc>
            </a:pPr>
            <a:r>
              <a:rPr lang="en-US" altLang="ko-KR" sz="1700" dirty="0" smtClean="0">
                <a:solidFill>
                  <a:srgbClr val="0D0D0D"/>
                </a:solidFill>
                <a:ea typeface="ＭＳ Ｐゴシック" charset="-128"/>
              </a:rPr>
              <a:t>tr0.partan.com </a:t>
            </a:r>
            <a:r>
              <a:rPr lang="en-US" altLang="ko-KR" sz="1700" dirty="0" smtClean="0">
                <a:ea typeface="ＭＳ Ｐゴシック" charset="-128"/>
              </a:rPr>
              <a:t>is a v4 PTR</a:t>
            </a:r>
          </a:p>
          <a:p>
            <a:pPr lvl="2">
              <a:lnSpc>
                <a:spcPct val="80000"/>
              </a:lnSpc>
            </a:pPr>
            <a:r>
              <a:rPr lang="en-US" altLang="ko-KR" sz="1700" dirty="0" smtClean="0">
                <a:solidFill>
                  <a:srgbClr val="0D0D0D"/>
                </a:solidFill>
                <a:ea typeface="ＭＳ Ｐゴシック" charset="-128"/>
              </a:rPr>
              <a:t>titanium-dmm-alt-only.lisp.uoregon.edu </a:t>
            </a:r>
            <a:r>
              <a:rPr lang="en-US" altLang="ko-KR" sz="1700" dirty="0" smtClean="0">
                <a:ea typeface="ＭＳ Ｐゴシック" charset="-128"/>
              </a:rPr>
              <a:t>is a v6 PTR</a:t>
            </a:r>
          </a:p>
          <a:p>
            <a:pPr lvl="2">
              <a:lnSpc>
                <a:spcPct val="80000"/>
              </a:lnSpc>
            </a:pPr>
            <a:r>
              <a:rPr lang="en-US" altLang="ko-KR" sz="1700" dirty="0" smtClean="0">
                <a:solidFill>
                  <a:srgbClr val="FF0000"/>
                </a:solidFill>
                <a:ea typeface="ＭＳ Ｐゴシック" charset="-128"/>
              </a:rPr>
              <a:t>http://www.lisp6.net</a:t>
            </a:r>
            <a:r>
              <a:rPr lang="en-US" altLang="ko-KR" sz="1700" dirty="0" smtClean="0">
                <a:ea typeface="ＭＳ Ｐゴシック" charset="-128"/>
              </a:rPr>
              <a:t> uses the v6 PTR</a:t>
            </a:r>
          </a:p>
          <a:p>
            <a:pPr lvl="2">
              <a:lnSpc>
                <a:spcPct val="80000"/>
              </a:lnSpc>
            </a:pPr>
            <a:r>
              <a:rPr lang="en-US" altLang="ko-KR" sz="1700" dirty="0" smtClean="0">
                <a:solidFill>
                  <a:srgbClr val="FF0000"/>
                </a:solidFill>
                <a:ea typeface="ＭＳ Ｐゴシック" charset="-128"/>
              </a:rPr>
              <a:t>http://www.lisp4.net</a:t>
            </a:r>
            <a:r>
              <a:rPr lang="en-US" altLang="ko-KR" sz="1700" dirty="0" smtClean="0">
                <a:ea typeface="ＭＳ Ｐゴシック" charset="-128"/>
              </a:rPr>
              <a:t> uses the v4 PTR </a:t>
            </a:r>
            <a:endParaRPr lang="en-US" altLang="ko-KR" sz="22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40733D62-6AAC-4478-826D-B5096A3AFB53}" type="slidenum">
              <a:rPr lang="en-US" altLang="ko-KR"/>
              <a:pPr/>
              <a:t>29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LISP WG (July 2009)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smtClean="0"/>
              <a:t>Slide </a:t>
            </a:r>
            <a:fld id="{83A095CE-41E3-4CC2-A5DA-D228B6DD2876}" type="slidenum">
              <a:rPr lang="en-US" altLang="ko-KR" smtClean="0"/>
              <a:pPr/>
              <a:t>3</a:t>
            </a:fld>
            <a:endParaRPr lang="en-US" altLang="ko-KR" b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428736"/>
            <a:ext cx="561022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857628"/>
            <a:ext cx="389572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Deployment: </a:t>
            </a:r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/>
              <a:t>EID Prefixes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153.16/16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2610:00d0::/32 </a:t>
            </a:r>
          </a:p>
          <a:p>
            <a:pPr>
              <a:lnSpc>
                <a:spcPct val="80000"/>
              </a:lnSpc>
            </a:pPr>
            <a:endParaRPr lang="en-US" altLang="ko-KR" dirty="0" smtClean="0"/>
          </a:p>
          <a:p>
            <a:pPr>
              <a:lnSpc>
                <a:spcPct val="80000"/>
              </a:lnSpc>
            </a:pPr>
            <a:r>
              <a:rPr lang="en-US" altLang="ko-KR" dirty="0" smtClean="0"/>
              <a:t>GRE tunnels numbered out of 240/4</a:t>
            </a:r>
          </a:p>
          <a:p>
            <a:pPr>
              <a:lnSpc>
                <a:spcPct val="80000"/>
              </a:lnSpc>
            </a:pPr>
            <a:endParaRPr lang="en-US" altLang="ko-KR" dirty="0" smtClean="0"/>
          </a:p>
          <a:p>
            <a:pPr>
              <a:lnSpc>
                <a:spcPct val="80000"/>
              </a:lnSpc>
            </a:pPr>
            <a:r>
              <a:rPr lang="en-US" altLang="ko-KR" dirty="0" smtClean="0"/>
              <a:t>The ALT uses 4-byte ASNs</a:t>
            </a:r>
          </a:p>
          <a:p>
            <a:pPr lvl="1">
              <a:lnSpc>
                <a:spcPct val="80000"/>
              </a:lnSpc>
            </a:pPr>
            <a:r>
              <a:rPr lang="en-US" altLang="ko-KR" dirty="0" smtClean="0">
                <a:ea typeface="ＭＳ Ｐゴシック" charset="-128"/>
              </a:rPr>
              <a:t>Format: 32768.X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ko-KR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5B3D80B0-E467-4D52-AC42-69E903755CF1}" type="slidenum">
              <a:rPr lang="en-US" altLang="ko-KR"/>
              <a:pPr/>
              <a:t>30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Deployment: </a:t>
            </a:r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IPv4 EID Assignments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altLang="ko-KR" sz="1500" smtClean="0"/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NA:            153.16.0.0/20</a:t>
            </a:r>
          </a:p>
          <a:p>
            <a:pPr lvl="1">
              <a:lnSpc>
                <a:spcPct val="80000"/>
              </a:lnSpc>
            </a:pPr>
            <a:r>
              <a:rPr lang="en-US" altLang="ko-KR" sz="1700" b="1" smtClean="0">
                <a:latin typeface="Courier New" charset="0"/>
                <a:ea typeface="ＭＳ Ｐゴシック" charset="-128"/>
              </a:rPr>
              <a:t>East US:         153.16.0.0/22</a:t>
            </a:r>
          </a:p>
          <a:p>
            <a:pPr lvl="1">
              <a:lnSpc>
                <a:spcPct val="80000"/>
              </a:lnSpc>
            </a:pPr>
            <a:r>
              <a:rPr lang="en-US" altLang="ko-KR" sz="1700" b="1" smtClean="0">
                <a:latin typeface="Courier New" charset="0"/>
                <a:ea typeface="ＭＳ Ｐゴシック" charset="-128"/>
              </a:rPr>
              <a:t>Western US:      153.16.8.0/22</a:t>
            </a:r>
          </a:p>
          <a:p>
            <a:pPr lvl="1">
              <a:lnSpc>
                <a:spcPct val="80000"/>
              </a:lnSpc>
            </a:pPr>
            <a:r>
              <a:rPr lang="en-US" altLang="ko-KR" sz="1700" b="1" smtClean="0">
                <a:latin typeface="Courier New" charset="0"/>
                <a:ea typeface="ＭＳ Ｐゴシック" charset="-128"/>
              </a:rPr>
              <a:t>Western US:      153.16.16.0/22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EU:            153.16.32.0/20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Asia:          153.16.64.0/20</a:t>
            </a:r>
          </a:p>
          <a:p>
            <a:pPr lvl="1">
              <a:lnSpc>
                <a:spcPct val="80000"/>
              </a:lnSpc>
            </a:pPr>
            <a:r>
              <a:rPr lang="en-US" altLang="ko-KR" sz="1700" b="1" smtClean="0">
                <a:latin typeface="Courier New" charset="0"/>
                <a:ea typeface="ＭＳ Ｐゴシック" charset="-128"/>
              </a:rPr>
              <a:t>Japan:           153.16.64.0/21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Africa:        153.16.96.0/20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Latin America: 153.16.128.0/20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Australia:     153.16.160.0/20</a:t>
            </a:r>
          </a:p>
          <a:p>
            <a:pPr>
              <a:lnSpc>
                <a:spcPct val="80000"/>
              </a:lnSpc>
            </a:pPr>
            <a:r>
              <a:rPr lang="en-US" altLang="ko-KR" sz="2100" b="1" smtClean="0">
                <a:latin typeface="Courier New" charset="0"/>
              </a:rPr>
              <a:t>Reserved:      153.16.192.0/20</a:t>
            </a:r>
          </a:p>
          <a:p>
            <a:pPr lvl="1">
              <a:lnSpc>
                <a:spcPct val="80000"/>
              </a:lnSpc>
            </a:pPr>
            <a:r>
              <a:rPr lang="en-US" altLang="ko-KR" sz="1700" b="1" smtClean="0">
                <a:latin typeface="Courier New" charset="0"/>
                <a:ea typeface="ＭＳ Ｐゴシック" charset="-128"/>
              </a:rPr>
              <a:t>                 153.16.224.0/20</a:t>
            </a:r>
            <a:endParaRPr lang="en-US" altLang="ko-KR" sz="1300" b="1" smtClean="0">
              <a:latin typeface="Courier New" charset="0"/>
              <a:ea typeface="ＭＳ Ｐゴシック" charset="-128"/>
            </a:endParaRPr>
          </a:p>
          <a:p>
            <a:pPr lvl="1">
              <a:lnSpc>
                <a:spcPct val="80000"/>
              </a:lnSpc>
            </a:pPr>
            <a:endParaRPr lang="en-US" altLang="ko-KR" sz="1300" smtClean="0">
              <a:latin typeface="Courier New" charset="0"/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ko-KR" sz="1500" smtClean="0">
              <a:latin typeface="Courier New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E684D444-3137-45B7-8E87-DD900AFD960B}" type="slidenum">
              <a:rPr lang="en-US" altLang="ko-KR"/>
              <a:pPr/>
              <a:t>31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Deployment: </a:t>
            </a:r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IPv6 EID Assignments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altLang="ko-KR" sz="1800" smtClean="0"/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NA:              2610:D0:1000::/36 </a:t>
            </a:r>
          </a:p>
          <a:p>
            <a:pPr lvl="1">
              <a:lnSpc>
                <a:spcPct val="80000"/>
              </a:lnSpc>
            </a:pPr>
            <a:r>
              <a:rPr lang="en-US" altLang="ko-KR" sz="1500" b="1" smtClean="0">
                <a:latin typeface="Courier New" charset="0"/>
                <a:ea typeface="ＭＳ Ｐゴシック" charset="-128"/>
              </a:rPr>
              <a:t>East US:         2610:D0:1100::/40</a:t>
            </a:r>
          </a:p>
          <a:p>
            <a:pPr lvl="1">
              <a:lnSpc>
                <a:spcPct val="80000"/>
              </a:lnSpc>
            </a:pPr>
            <a:r>
              <a:rPr lang="en-US" altLang="ko-KR" sz="1500" b="1" smtClean="0">
                <a:latin typeface="Courier New" charset="0"/>
                <a:ea typeface="ＭＳ Ｐゴシック" charset="-128"/>
              </a:rPr>
              <a:t>Western US:      2610:D0:1200::/40</a:t>
            </a:r>
          </a:p>
          <a:p>
            <a:pPr lvl="1">
              <a:lnSpc>
                <a:spcPct val="80000"/>
              </a:lnSpc>
            </a:pPr>
            <a:r>
              <a:rPr lang="en-US" altLang="ko-KR" sz="1500" b="1" smtClean="0">
                <a:latin typeface="Courier New" charset="0"/>
                <a:ea typeface="ＭＳ Ｐゴシック" charset="-128"/>
              </a:rPr>
              <a:t>Western US:      2610:D0:1300::/40</a:t>
            </a:r>
          </a:p>
          <a:p>
            <a:pPr lvl="1">
              <a:lnSpc>
                <a:spcPct val="80000"/>
              </a:lnSpc>
            </a:pPr>
            <a:r>
              <a:rPr lang="en-US" altLang="ko-KR" sz="1500" b="1" smtClean="0">
                <a:latin typeface="Courier New" charset="0"/>
                <a:ea typeface="ＭＳ Ｐゴシック" charset="-128"/>
              </a:rPr>
              <a:t>Infrastructure:  2610:D0:1F00::/40  </a:t>
            </a:r>
          </a:p>
          <a:p>
            <a:pPr lvl="1">
              <a:lnSpc>
                <a:spcPct val="80000"/>
              </a:lnSpc>
            </a:pPr>
            <a:r>
              <a:rPr lang="en-US" altLang="ko-KR" sz="1500" b="1" smtClean="0">
                <a:latin typeface="Courier New" charset="0"/>
                <a:ea typeface="ＭＳ Ｐゴシック" charset="-128"/>
              </a:rPr>
              <a:t>Tunnels:         2610:D0:1FFF::/48 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EU:              2610:D0:2000::/36  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Asia:            2610:D0:3000::/36  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Africa:          2610:D0:4000::/36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Latin America:   2610:D0:5000::/36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Australia:       2610:D0:6000::/36 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Reserved:        2610:D0:7000::/36 -</a:t>
            </a:r>
          </a:p>
          <a:p>
            <a:pPr>
              <a:lnSpc>
                <a:spcPct val="80000"/>
              </a:lnSpc>
            </a:pPr>
            <a:r>
              <a:rPr lang="en-US" altLang="ko-KR" sz="1800" b="1" smtClean="0">
                <a:latin typeface="Courier New" charset="0"/>
              </a:rPr>
              <a:t>                 2610:D0:FFFF::/36</a:t>
            </a:r>
          </a:p>
          <a:p>
            <a:pPr>
              <a:lnSpc>
                <a:spcPct val="80000"/>
              </a:lnSpc>
            </a:pPr>
            <a:endParaRPr lang="en-US" altLang="ko-KR" sz="1800" smtClean="0"/>
          </a:p>
          <a:p>
            <a:pPr>
              <a:lnSpc>
                <a:spcPct val="80000"/>
              </a:lnSpc>
              <a:buFontTx/>
              <a:buNone/>
            </a:pPr>
            <a:endParaRPr lang="en-US" altLang="ko-KR" sz="180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F98AF7CD-29B5-4D7A-9A6C-D0AACB092A7B}" type="slidenum">
              <a:rPr lang="en-US" altLang="ko-KR"/>
              <a:pPr/>
              <a:t>32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altLang="ko-KR" dirty="0" smtClean="0"/>
              <a:t>Deployment: </a:t>
            </a:r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What Network Looks Like</a:t>
            </a:r>
          </a:p>
        </p:txBody>
      </p:sp>
      <p:pic>
        <p:nvPicPr>
          <p:cNvPr id="47107" name="Picture 6" descr="network07112008-high-r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43000"/>
            <a:ext cx="8143932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DFD0A0B6-D01D-481C-8C21-AF236E570BE8}" type="slidenum">
              <a:rPr lang="en-US" altLang="ko-KR"/>
              <a:pPr/>
              <a:t>33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Related URLs</a:t>
            </a:r>
          </a:p>
        </p:txBody>
      </p:sp>
      <p:sp>
        <p:nvSpPr>
          <p:cNvPr id="59396" name="TextBox 6"/>
          <p:cNvSpPr txBox="1">
            <a:spLocks noChangeArrowheads="1"/>
          </p:cNvSpPr>
          <p:nvPr/>
        </p:nvSpPr>
        <p:spPr bwMode="auto">
          <a:xfrm>
            <a:off x="685800" y="2209800"/>
            <a:ext cx="81327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latin typeface="Candara" pitchFamily="34" charset="0"/>
              </a:rPr>
              <a:t>http://www.ietf.org/html.charters/lisp-charter.html</a:t>
            </a:r>
            <a:endParaRPr lang="en-US" altLang="ko-KR" dirty="0">
              <a:latin typeface="Candara" pitchFamily="34" charset="0"/>
            </a:endParaRPr>
          </a:p>
          <a:p>
            <a:r>
              <a:rPr lang="en-US" altLang="ko-KR" dirty="0">
                <a:latin typeface="Candara" pitchFamily="34" charset="0"/>
              </a:rPr>
              <a:t>Information: http://www.lisp4.net</a:t>
            </a:r>
          </a:p>
          <a:p>
            <a:r>
              <a:rPr lang="en-US" altLang="ko-KR" dirty="0" err="1">
                <a:latin typeface="Candara" pitchFamily="34" charset="0"/>
              </a:rPr>
              <a:t>OpenLISP</a:t>
            </a:r>
            <a:r>
              <a:rPr lang="en-US" altLang="ko-KR" dirty="0">
                <a:latin typeface="Candara" pitchFamily="34" charset="0"/>
              </a:rPr>
              <a:t>:   http://inl.info.ucl.ac.be/softwares/openlisp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A511AD8C-25FF-4BB9-96F4-971E961022AE}" type="slidenum">
              <a:rPr lang="en-US" altLang="ko-KR"/>
              <a:pPr/>
              <a:t>34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8862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Line 5"/>
          <p:cNvSpPr>
            <a:spLocks noChangeShapeType="1"/>
          </p:cNvSpPr>
          <p:nvPr/>
        </p:nvSpPr>
        <p:spPr bwMode="auto">
          <a:xfrm flipH="1" flipV="1">
            <a:off x="1524000" y="2857500"/>
            <a:ext cx="571500" cy="1257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flipV="1">
            <a:off x="2717800" y="2857500"/>
            <a:ext cx="533400" cy="1333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0485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0574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9"/>
          <p:cNvSpPr txBox="1">
            <a:spLocks noChangeArrowheads="1"/>
          </p:cNvSpPr>
          <p:nvPr/>
        </p:nvSpPr>
        <p:spPr bwMode="auto">
          <a:xfrm>
            <a:off x="879475" y="2314575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charset="0"/>
              </a:rPr>
              <a:t>Provider A</a:t>
            </a:r>
          </a:p>
          <a:p>
            <a:r>
              <a:rPr lang="en-US" altLang="ko-KR" sz="1000" b="1">
                <a:latin typeface="Comic Sans MS" charset="0"/>
              </a:rPr>
              <a:t>10.0.0.0/8</a:t>
            </a:r>
          </a:p>
        </p:txBody>
      </p:sp>
      <p:sp>
        <p:nvSpPr>
          <p:cNvPr id="20488" name="Text Box 10"/>
          <p:cNvSpPr txBox="1">
            <a:spLocks noChangeArrowheads="1"/>
          </p:cNvSpPr>
          <p:nvPr/>
        </p:nvSpPr>
        <p:spPr bwMode="auto">
          <a:xfrm>
            <a:off x="3006725" y="2317750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charset="0"/>
              </a:rPr>
              <a:t>Provider B</a:t>
            </a:r>
          </a:p>
          <a:p>
            <a:r>
              <a:rPr lang="en-US" altLang="ko-KR" sz="1000" b="1">
                <a:latin typeface="Comic Sans MS" charset="0"/>
              </a:rPr>
              <a:t>11.0.0.0/8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909763" y="4114800"/>
            <a:ext cx="376237" cy="304800"/>
            <a:chOff x="4725" y="3312"/>
            <a:chExt cx="237" cy="192"/>
          </a:xfrm>
        </p:grpSpPr>
        <p:sp>
          <p:nvSpPr>
            <p:cNvPr id="20513" name="Rectangle 15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</a:endParaRPr>
            </a:p>
          </p:txBody>
        </p:sp>
        <p:sp>
          <p:nvSpPr>
            <p:cNvPr id="20514" name="Text Box 16"/>
            <p:cNvSpPr txBox="1">
              <a:spLocks noChangeArrowheads="1"/>
            </p:cNvSpPr>
            <p:nvPr/>
          </p:nvSpPr>
          <p:spPr bwMode="auto">
            <a:xfrm>
              <a:off x="4725" y="3312"/>
              <a:ext cx="23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charset="0"/>
                </a:rPr>
                <a:t>R1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557463" y="4114800"/>
            <a:ext cx="404812" cy="304800"/>
            <a:chOff x="4725" y="3312"/>
            <a:chExt cx="255" cy="192"/>
          </a:xfrm>
        </p:grpSpPr>
        <p:sp>
          <p:nvSpPr>
            <p:cNvPr id="20511" name="Rectangle 18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</a:endParaRPr>
            </a:p>
          </p:txBody>
        </p:sp>
        <p:sp>
          <p:nvSpPr>
            <p:cNvPr id="20512" name="Text Box 19"/>
            <p:cNvSpPr txBox="1">
              <a:spLocks noChangeArrowheads="1"/>
            </p:cNvSpPr>
            <p:nvPr/>
          </p:nvSpPr>
          <p:spPr bwMode="auto">
            <a:xfrm>
              <a:off x="4725" y="3312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charset="0"/>
                </a:rPr>
                <a:t>R2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981200" y="3276600"/>
            <a:ext cx="914400" cy="612775"/>
            <a:chOff x="1248" y="2064"/>
            <a:chExt cx="576" cy="386"/>
          </a:xfrm>
        </p:grpSpPr>
        <p:sp>
          <p:nvSpPr>
            <p:cNvPr id="20507" name="Line 21"/>
            <p:cNvSpPr>
              <a:spLocks noChangeShapeType="1"/>
            </p:cNvSpPr>
            <p:nvPr/>
          </p:nvSpPr>
          <p:spPr bwMode="auto">
            <a:xfrm>
              <a:off x="1365" y="2210"/>
              <a:ext cx="57" cy="2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20508" name="Picture 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32" y="206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09" name="Line 23"/>
            <p:cNvSpPr>
              <a:spLocks noChangeShapeType="1"/>
            </p:cNvSpPr>
            <p:nvPr/>
          </p:nvSpPr>
          <p:spPr bwMode="auto">
            <a:xfrm flipH="1">
              <a:off x="1632" y="2256"/>
              <a:ext cx="75" cy="1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pic>
          <p:nvPicPr>
            <p:cNvPr id="20510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48" y="2064"/>
              <a:ext cx="1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2151063" y="4419600"/>
            <a:ext cx="558800" cy="377825"/>
            <a:chOff x="2135" y="3184"/>
            <a:chExt cx="352" cy="238"/>
          </a:xfrm>
        </p:grpSpPr>
        <p:sp>
          <p:nvSpPr>
            <p:cNvPr id="20504" name="Oval 26"/>
            <p:cNvSpPr>
              <a:spLocks noChangeArrowheads="1"/>
            </p:cNvSpPr>
            <p:nvPr/>
          </p:nvSpPr>
          <p:spPr bwMode="auto">
            <a:xfrm>
              <a:off x="2135" y="3184"/>
              <a:ext cx="352" cy="23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20505" name="Rectangle 27"/>
            <p:cNvSpPr>
              <a:spLocks noChangeArrowheads="1"/>
            </p:cNvSpPr>
            <p:nvPr/>
          </p:nvSpPr>
          <p:spPr bwMode="auto">
            <a:xfrm>
              <a:off x="2135" y="3194"/>
              <a:ext cx="3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600" b="1">
                  <a:solidFill>
                    <a:srgbClr val="D60093"/>
                  </a:solidFill>
                  <a:latin typeface="Comic Sans MS" charset="0"/>
                </a:rPr>
                <a:t>BGP</a:t>
              </a:r>
              <a:endParaRPr lang="en-US" altLang="ko-KR" sz="1200">
                <a:solidFill>
                  <a:srgbClr val="D60093"/>
                </a:solidFill>
                <a:latin typeface="Comic Sans MS" charset="0"/>
              </a:endParaRPr>
            </a:p>
          </p:txBody>
        </p:sp>
        <p:sp>
          <p:nvSpPr>
            <p:cNvPr id="20506" name="Line 28"/>
            <p:cNvSpPr>
              <a:spLocks noChangeShapeType="1"/>
            </p:cNvSpPr>
            <p:nvPr/>
          </p:nvSpPr>
          <p:spPr bwMode="auto">
            <a:xfrm>
              <a:off x="2151" y="3231"/>
              <a:ext cx="312" cy="158"/>
            </a:xfrm>
            <a:prstGeom prst="line">
              <a:avLst/>
            </a:prstGeom>
            <a:noFill/>
            <a:ln w="28575">
              <a:solidFill>
                <a:srgbClr val="D6009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6" name="Group 32"/>
          <p:cNvGrpSpPr>
            <a:grpSpLocks/>
          </p:cNvGrpSpPr>
          <p:nvPr/>
        </p:nvGrpSpPr>
        <p:grpSpPr bwMode="auto">
          <a:xfrm>
            <a:off x="3657600" y="3967163"/>
            <a:ext cx="5273675" cy="1290637"/>
            <a:chOff x="2352" y="2016"/>
            <a:chExt cx="3322" cy="813"/>
          </a:xfrm>
        </p:grpSpPr>
        <p:sp>
          <p:nvSpPr>
            <p:cNvPr id="20502" name="Text Box 33"/>
            <p:cNvSpPr txBox="1">
              <a:spLocks noChangeArrowheads="1"/>
            </p:cNvSpPr>
            <p:nvPr/>
          </p:nvSpPr>
          <p:spPr bwMode="auto">
            <a:xfrm>
              <a:off x="2352" y="2016"/>
              <a:ext cx="12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800" b="1">
                  <a:solidFill>
                    <a:srgbClr val="42A218"/>
                  </a:solidFill>
                  <a:latin typeface="Comic Sans MS" charset="0"/>
                </a:rPr>
                <a:t>End Site Benefit</a:t>
              </a:r>
              <a:endParaRPr lang="en-US" altLang="ko-KR" sz="1400" b="1">
                <a:solidFill>
                  <a:srgbClr val="42A218"/>
                </a:solidFill>
                <a:latin typeface="Comic Sans MS" charset="0"/>
              </a:endParaRPr>
            </a:p>
          </p:txBody>
        </p:sp>
        <p:sp>
          <p:nvSpPr>
            <p:cNvPr id="20503" name="Text Box 34"/>
            <p:cNvSpPr txBox="1">
              <a:spLocks noChangeArrowheads="1"/>
            </p:cNvSpPr>
            <p:nvPr/>
          </p:nvSpPr>
          <p:spPr bwMode="auto">
            <a:xfrm>
              <a:off x="2448" y="2247"/>
              <a:ext cx="3226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Easier Transition to IPv6 (if desired </a:t>
              </a:r>
              <a:r>
                <a:rPr lang="en-US" altLang="ko-KR" sz="1800" b="1">
                  <a:latin typeface="Comic Sans MS" charset="0"/>
                  <a:sym typeface="Wingdings" charset="2"/>
                </a:rPr>
                <a:t>)</a:t>
              </a:r>
              <a:endParaRPr lang="en-US" altLang="ko-KR" sz="1800" b="1">
                <a:latin typeface="Comic Sans MS" charset="0"/>
              </a:endParaRPr>
            </a:p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Change provider without address change</a:t>
              </a:r>
            </a:p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Active-Active BGP-free multihoming</a:t>
              </a:r>
            </a:p>
          </p:txBody>
        </p:sp>
      </p:grpSp>
      <p:grpSp>
        <p:nvGrpSpPr>
          <p:cNvPr id="7" name="Group 35"/>
          <p:cNvGrpSpPr>
            <a:grpSpLocks/>
          </p:cNvGrpSpPr>
          <p:nvPr/>
        </p:nvGrpSpPr>
        <p:grpSpPr bwMode="auto">
          <a:xfrm>
            <a:off x="4114800" y="2133600"/>
            <a:ext cx="4964113" cy="1565275"/>
            <a:chOff x="2592" y="1065"/>
            <a:chExt cx="3127" cy="986"/>
          </a:xfrm>
        </p:grpSpPr>
        <p:sp>
          <p:nvSpPr>
            <p:cNvPr id="20500" name="Text Box 36"/>
            <p:cNvSpPr txBox="1">
              <a:spLocks noChangeArrowheads="1"/>
            </p:cNvSpPr>
            <p:nvPr/>
          </p:nvSpPr>
          <p:spPr bwMode="auto">
            <a:xfrm>
              <a:off x="2592" y="1065"/>
              <a:ext cx="265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800" b="1">
                  <a:solidFill>
                    <a:srgbClr val="42A218"/>
                  </a:solidFill>
                  <a:latin typeface="Comic Sans MS" charset="0"/>
                </a:rPr>
                <a:t>Lower OpEx for Sites and Providers</a:t>
              </a:r>
              <a:endParaRPr lang="en-US" altLang="ko-KR" sz="1400" b="1">
                <a:solidFill>
                  <a:srgbClr val="42A218"/>
                </a:solidFill>
                <a:latin typeface="Comic Sans MS" charset="0"/>
              </a:endParaRPr>
            </a:p>
          </p:txBody>
        </p:sp>
        <p:sp>
          <p:nvSpPr>
            <p:cNvPr id="20501" name="Text Box 37"/>
            <p:cNvSpPr txBox="1">
              <a:spLocks noChangeArrowheads="1"/>
            </p:cNvSpPr>
            <p:nvPr/>
          </p:nvSpPr>
          <p:spPr bwMode="auto">
            <a:xfrm>
              <a:off x="2743" y="1295"/>
              <a:ext cx="2976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Improve site multi-homing</a:t>
              </a:r>
            </a:p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Improve provider traffic engineering</a:t>
              </a:r>
            </a:p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Reduce size of core routing tables</a:t>
              </a:r>
            </a:p>
            <a:p>
              <a:pPr marL="457200" indent="-457200">
                <a:buFont typeface="Arial" charset="0"/>
                <a:buAutoNum type="arabicParenBoth"/>
              </a:pPr>
              <a:r>
                <a:rPr lang="en-US" altLang="ko-KR" sz="1800" b="1">
                  <a:latin typeface="Comic Sans MS" charset="0"/>
                </a:rPr>
                <a:t>Reuse/optimization of PA space</a:t>
              </a:r>
            </a:p>
          </p:txBody>
        </p:sp>
      </p:grpSp>
      <p:sp>
        <p:nvSpPr>
          <p:cNvPr id="128038" name="Rectangle 38"/>
          <p:cNvSpPr>
            <a:spLocks noGrp="1" noChangeArrowheads="1"/>
          </p:cNvSpPr>
          <p:nvPr>
            <p:ph type="title"/>
          </p:nvPr>
        </p:nvSpPr>
        <p:spPr>
          <a:xfrm>
            <a:off x="466725" y="152400"/>
            <a:ext cx="8458200" cy="1524000"/>
          </a:xfrm>
        </p:spPr>
        <p:txBody>
          <a:bodyPr/>
          <a:lstStyle/>
          <a:p>
            <a:r>
              <a:rPr lang="en-US" altLang="ko-KR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LISP Benefits</a:t>
            </a:r>
          </a:p>
        </p:txBody>
      </p:sp>
      <p:sp>
        <p:nvSpPr>
          <p:cNvPr id="20496" name="Text Box 39"/>
          <p:cNvSpPr txBox="1">
            <a:spLocks noChangeArrowheads="1"/>
          </p:cNvSpPr>
          <p:nvPr/>
        </p:nvSpPr>
        <p:spPr bwMode="auto">
          <a:xfrm>
            <a:off x="2038350" y="4781550"/>
            <a:ext cx="1006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charset="0"/>
              </a:rPr>
              <a:t>Site with</a:t>
            </a:r>
          </a:p>
          <a:p>
            <a:r>
              <a:rPr lang="en-US" altLang="ko-KR" sz="1000" b="1">
                <a:latin typeface="Comic Sans MS" charset="0"/>
              </a:rPr>
              <a:t>PI Addresses</a:t>
            </a: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A068160E-5907-4FA6-B80F-F321A7725761}" type="slidenum">
              <a:rPr lang="en-US" altLang="ko-KR"/>
              <a:pPr/>
              <a:t>4</a:t>
            </a:fld>
            <a:endParaRPr lang="en-US" altLang="ko-KR" sz="1200" b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Slide </a:t>
            </a:r>
            <a:fld id="{BCF5F067-69B1-4625-B9BC-5D72C3BEE908}" type="slidenum">
              <a:rPr lang="en-US" altLang="ko-KR"/>
              <a:pPr/>
              <a:t>5</a:t>
            </a:fld>
            <a:endParaRPr lang="en-US" altLang="ko-KR" sz="1400" b="0" dirty="0">
              <a:effectLst/>
            </a:endParaRPr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굴림" charset="-127"/>
              </a:rPr>
              <a:t>LISP </a:t>
            </a:r>
            <a:r>
              <a:rPr lang="en-US" altLang="ko-KR" dirty="0" smtClean="0">
                <a:ea typeface="굴림" charset="-127"/>
              </a:rPr>
              <a:t>Concepts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114800"/>
          </a:xfrm>
        </p:spPr>
        <p:txBody>
          <a:bodyPr/>
          <a:lstStyle/>
          <a:p>
            <a:r>
              <a:rPr lang="en-US" altLang="ko-KR" sz="2000" dirty="0">
                <a:ea typeface="굴림" charset="-127"/>
              </a:rPr>
              <a:t>IPv4 and IPv6 addresses have </a:t>
            </a:r>
            <a:r>
              <a:rPr lang="en-US" altLang="ko-KR" sz="2000" dirty="0" smtClean="0">
                <a:ea typeface="굴림" charset="-127"/>
              </a:rPr>
              <a:t>“overloaded” </a:t>
            </a:r>
            <a:r>
              <a:rPr lang="en-US" altLang="ko-KR" sz="2000" dirty="0">
                <a:ea typeface="굴림" charset="-127"/>
              </a:rPr>
              <a:t>semantics </a:t>
            </a:r>
          </a:p>
          <a:p>
            <a:pPr lvl="1"/>
            <a:r>
              <a:rPr lang="en-US" altLang="ko-KR" sz="2000" dirty="0">
                <a:ea typeface="굴림" charset="-127"/>
              </a:rPr>
              <a:t>LISP separates Location from ID</a:t>
            </a:r>
          </a:p>
          <a:p>
            <a:r>
              <a:rPr lang="en-US" altLang="ko-KR" sz="2000" dirty="0" smtClean="0">
                <a:ea typeface="굴림" charset="-127"/>
              </a:rPr>
              <a:t>2 </a:t>
            </a:r>
            <a:r>
              <a:rPr lang="en-US" altLang="ko-KR" sz="2000" dirty="0">
                <a:ea typeface="굴림" charset="-127"/>
              </a:rPr>
              <a:t>address spaces:</a:t>
            </a:r>
          </a:p>
          <a:p>
            <a:pPr lvl="1"/>
            <a:r>
              <a:rPr lang="en-US" altLang="ko-KR" sz="2000" dirty="0">
                <a:ea typeface="굴림" charset="-127"/>
              </a:rPr>
              <a:t>Endpoint </a:t>
            </a:r>
            <a:r>
              <a:rPr lang="en-US" altLang="ko-KR" sz="2000" dirty="0" smtClean="0">
                <a:ea typeface="굴림" charset="-127"/>
              </a:rPr>
              <a:t>ID </a:t>
            </a:r>
            <a:r>
              <a:rPr lang="en-US" altLang="ko-KR" sz="2000" dirty="0">
                <a:ea typeface="굴림" charset="-127"/>
              </a:rPr>
              <a:t>(</a:t>
            </a:r>
            <a:r>
              <a:rPr lang="en-US" altLang="ko-KR" sz="2000" dirty="0" smtClean="0">
                <a:ea typeface="굴림" charset="-127"/>
              </a:rPr>
              <a:t>EID)</a:t>
            </a:r>
            <a:endParaRPr lang="en-US" altLang="ko-KR" sz="2000" dirty="0">
              <a:ea typeface="굴림" charset="-127"/>
            </a:endParaRPr>
          </a:p>
          <a:p>
            <a:pPr lvl="1"/>
            <a:r>
              <a:rPr lang="en-US" altLang="ko-KR" sz="2000" dirty="0">
                <a:ea typeface="굴림" charset="-127"/>
              </a:rPr>
              <a:t>Routing </a:t>
            </a:r>
            <a:r>
              <a:rPr lang="en-US" altLang="ko-KR" sz="2000" dirty="0" smtClean="0">
                <a:ea typeface="굴림" charset="-127"/>
              </a:rPr>
              <a:t>Locator </a:t>
            </a:r>
            <a:r>
              <a:rPr lang="en-US" altLang="ko-KR" sz="2000" dirty="0">
                <a:ea typeface="굴림" charset="-127"/>
              </a:rPr>
              <a:t>(</a:t>
            </a:r>
            <a:r>
              <a:rPr lang="en-US" altLang="ko-KR" sz="2000" dirty="0" smtClean="0">
                <a:ea typeface="굴림" charset="-127"/>
              </a:rPr>
              <a:t>RLOC)</a:t>
            </a:r>
            <a:endParaRPr lang="en-US" altLang="ko-KR" sz="2000" dirty="0">
              <a:ea typeface="굴림" charset="-127"/>
            </a:endParaRPr>
          </a:p>
          <a:p>
            <a:r>
              <a:rPr lang="en-US" altLang="ko-KR" sz="2000" dirty="0" smtClean="0">
                <a:ea typeface="굴림" charset="-127"/>
              </a:rPr>
              <a:t>EID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Use </a:t>
            </a:r>
            <a:r>
              <a:rPr lang="en-US" altLang="ko-KR" sz="2000" dirty="0">
                <a:ea typeface="굴림" charset="-127"/>
              </a:rPr>
              <a:t>32-bit EIDs for IPv4 from registry allocation</a:t>
            </a:r>
          </a:p>
          <a:p>
            <a:pPr lvl="1"/>
            <a:r>
              <a:rPr lang="en-US" altLang="ko-KR" sz="2000" dirty="0">
                <a:ea typeface="굴림" charset="-127"/>
              </a:rPr>
              <a:t>Use 128-bit EIDs for IPv6 from registry allocation</a:t>
            </a:r>
          </a:p>
          <a:p>
            <a:r>
              <a:rPr lang="en-US" altLang="ko-KR" sz="2000" dirty="0" smtClean="0">
                <a:ea typeface="굴림" charset="-127"/>
              </a:rPr>
              <a:t>RLOC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Topological </a:t>
            </a:r>
            <a:r>
              <a:rPr lang="en-US" altLang="ko-KR" sz="2000" dirty="0">
                <a:ea typeface="굴림" charset="-127"/>
              </a:rPr>
              <a:t>addresses for Locators from ISP address </a:t>
            </a:r>
            <a:r>
              <a:rPr lang="en-US" altLang="ko-KR" sz="2000" dirty="0" smtClean="0">
                <a:ea typeface="굴림" charset="-127"/>
              </a:rPr>
              <a:t>blocks</a:t>
            </a:r>
            <a:endParaRPr lang="en-US" altLang="ko-KR" sz="2000" dirty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 dirty="0"/>
              <a:t>Slide </a:t>
            </a:r>
            <a:fld id="{BCF5F067-69B1-4625-B9BC-5D72C3BEE908}" type="slidenum">
              <a:rPr lang="en-US" altLang="ko-KR"/>
              <a:pPr/>
              <a:t>6</a:t>
            </a:fld>
            <a:endParaRPr lang="en-US" altLang="ko-KR" sz="1400" b="0" dirty="0">
              <a:effectLst/>
            </a:endParaRPr>
          </a:p>
        </p:txBody>
      </p:sp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ea typeface="굴림" charset="-127"/>
              </a:rPr>
              <a:t>LISP </a:t>
            </a:r>
            <a:r>
              <a:rPr lang="en-US" altLang="ko-KR" dirty="0" smtClean="0">
                <a:ea typeface="굴림" charset="-127"/>
              </a:rPr>
              <a:t>Concepts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114800"/>
          </a:xfrm>
        </p:spPr>
        <p:txBody>
          <a:bodyPr/>
          <a:lstStyle/>
          <a:p>
            <a:r>
              <a:rPr lang="en-US" altLang="ko-KR" sz="2000" dirty="0" smtClean="0">
                <a:ea typeface="굴림" charset="-127"/>
              </a:rPr>
              <a:t>Use of different numbering spaces for EIDs and RLOCs</a:t>
            </a:r>
          </a:p>
          <a:p>
            <a:r>
              <a:rPr lang="en-US" altLang="ko-KR" sz="2000" dirty="0" smtClean="0">
                <a:ea typeface="굴림" charset="-127"/>
              </a:rPr>
              <a:t>Improved scalability of the routing system, via aggregation of RLOCs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RLOCs must be allocated congruently with network topology </a:t>
            </a:r>
          </a:p>
          <a:p>
            <a:pPr lvl="2"/>
            <a:r>
              <a:rPr lang="en-US" altLang="ko-KR" sz="2000" dirty="0" smtClean="0">
                <a:ea typeface="굴림" charset="-127"/>
              </a:rPr>
              <a:t>Today’s PA (Provider Allocated) IP address space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EIDs are typically allocated along the organizational hierarchy</a:t>
            </a:r>
          </a:p>
          <a:p>
            <a:pPr lvl="2"/>
            <a:r>
              <a:rPr lang="en-US" altLang="ko-KR" sz="2000" dirty="0" smtClean="0">
                <a:ea typeface="굴림" charset="-127"/>
              </a:rPr>
              <a:t>(e.g.) PI (Provider Independent) IP address space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Network topology and Organization Hierarchy is rarely congruent</a:t>
            </a:r>
          </a:p>
          <a:p>
            <a:r>
              <a:rPr lang="en-US" altLang="ko-KR" sz="2000" dirty="0" smtClean="0">
                <a:ea typeface="굴림" charset="-127"/>
              </a:rPr>
              <a:t>LISP aims to decouple location and identity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Improved aggregation of the RLOC space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Persistent identity in the EID space</a:t>
            </a:r>
          </a:p>
          <a:p>
            <a:pPr lvl="1"/>
            <a:r>
              <a:rPr lang="en-US" altLang="ko-KR" sz="2000" dirty="0" smtClean="0">
                <a:ea typeface="굴림" charset="-127"/>
              </a:rPr>
              <a:t>Increase the security and efficiency of network mobility</a:t>
            </a:r>
          </a:p>
          <a:p>
            <a:pPr lvl="1"/>
            <a:endParaRPr lang="en-US" altLang="ko-KR" sz="2000" dirty="0" smtClean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4294967295"/>
          </p:nvPr>
        </p:nvSpPr>
        <p:spPr>
          <a:xfrm>
            <a:off x="685800" y="6248400"/>
            <a:ext cx="1905000" cy="457200"/>
          </a:xfrm>
        </p:spPr>
        <p:txBody>
          <a:bodyPr/>
          <a:lstStyle/>
          <a:p>
            <a:r>
              <a:rPr lang="en-US" altLang="ko-KR"/>
              <a:t>LISP BOF Update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57200"/>
          </a:xfrm>
        </p:spPr>
        <p:txBody>
          <a:bodyPr/>
          <a:lstStyle/>
          <a:p>
            <a:r>
              <a:rPr lang="en-US" altLang="ko-KR"/>
              <a:t>IETF Dublin - July 2008</a:t>
            </a:r>
            <a:endParaRPr lang="en-US" altLang="ko-KR" sz="1400" b="0">
              <a:solidFill>
                <a:schemeClr val="tx1"/>
              </a:solidFill>
              <a:effectLst/>
              <a:latin typeface="Times New Roman" pitchFamily="32" charset="0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8CCD0994-B90F-40FB-95A2-3C62C9917091}" type="slidenum">
              <a:rPr lang="en-US" altLang="ko-KR"/>
              <a:pPr/>
              <a:t>7</a:t>
            </a:fld>
            <a:endParaRPr lang="en-US" altLang="ko-KR" sz="1400" b="0">
              <a:effectLst/>
            </a:endParaRP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ko-KR" dirty="0">
                <a:ea typeface="굴림" charset="-127"/>
              </a:rPr>
              <a:t>LISP </a:t>
            </a:r>
            <a:r>
              <a:rPr lang="en-US" altLang="ko-KR" dirty="0" smtClean="0">
                <a:ea typeface="굴림" charset="-127"/>
              </a:rPr>
              <a:t>Features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114800"/>
          </a:xfrm>
          <a:noFill/>
          <a:ln/>
        </p:spPr>
        <p:txBody>
          <a:bodyPr/>
          <a:lstStyle/>
          <a:p>
            <a:r>
              <a:rPr lang="en-US" altLang="ko-KR" dirty="0">
                <a:ea typeface="굴림" charset="-127"/>
              </a:rPr>
              <a:t>LISP - Locator/ID Separation Protocol</a:t>
            </a:r>
          </a:p>
          <a:p>
            <a:pPr lvl="1"/>
            <a:r>
              <a:rPr lang="en-US" altLang="ko-KR" dirty="0">
                <a:ea typeface="굴림" charset="-127"/>
              </a:rPr>
              <a:t>Network-based solution</a:t>
            </a:r>
          </a:p>
          <a:p>
            <a:pPr lvl="1"/>
            <a:r>
              <a:rPr lang="en-US" altLang="ko-KR" u="sng" dirty="0">
                <a:ea typeface="굴림" charset="-127"/>
              </a:rPr>
              <a:t>No changes to hosts</a:t>
            </a:r>
            <a:r>
              <a:rPr lang="en-US" altLang="ko-KR" dirty="0">
                <a:ea typeface="굴림" charset="-127"/>
              </a:rPr>
              <a:t> </a:t>
            </a:r>
            <a:r>
              <a:rPr lang="en-US" altLang="ko-KR" dirty="0" smtClean="0">
                <a:ea typeface="굴림" charset="-127"/>
              </a:rPr>
              <a:t>(applications) whatsoever</a:t>
            </a:r>
            <a:endParaRPr lang="en-US" altLang="ko-KR" dirty="0">
              <a:ea typeface="굴림" charset="-127"/>
            </a:endParaRPr>
          </a:p>
          <a:p>
            <a:pPr lvl="1"/>
            <a:r>
              <a:rPr lang="en-US" altLang="ko-KR" dirty="0">
                <a:ea typeface="굴림" charset="-127"/>
              </a:rPr>
              <a:t>No new addressing changes to site devices</a:t>
            </a:r>
          </a:p>
          <a:p>
            <a:pPr lvl="1"/>
            <a:r>
              <a:rPr lang="en-US" altLang="ko-KR" dirty="0">
                <a:ea typeface="굴림" charset="-127"/>
              </a:rPr>
              <a:t>Very few configuration file changes</a:t>
            </a:r>
          </a:p>
          <a:p>
            <a:pPr lvl="1"/>
            <a:r>
              <a:rPr lang="en-US" altLang="ko-KR" dirty="0">
                <a:ea typeface="굴림" charset="-127"/>
              </a:rPr>
              <a:t>Imperative to be </a:t>
            </a:r>
            <a:r>
              <a:rPr lang="en-US" altLang="ko-KR" u="sng" dirty="0">
                <a:ea typeface="굴림" charset="-127"/>
              </a:rPr>
              <a:t>incrementally deployable</a:t>
            </a:r>
            <a:endParaRPr lang="en-US" altLang="ko-KR" dirty="0">
              <a:ea typeface="굴림" charset="-127"/>
            </a:endParaRPr>
          </a:p>
          <a:p>
            <a:pPr lvl="1"/>
            <a:r>
              <a:rPr lang="en-US" altLang="ko-KR" dirty="0">
                <a:ea typeface="굴림" charset="-127"/>
              </a:rPr>
              <a:t>Address family agnostic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D7CE5BFD-0352-4381-AFE2-969AA926C873}" type="slidenum">
              <a:rPr lang="en-US" altLang="ko-KR"/>
              <a:pPr/>
              <a:t>8</a:t>
            </a:fld>
            <a:endParaRPr lang="en-US" altLang="ko-KR" sz="1400" b="0">
              <a:effectLst/>
            </a:endParaRPr>
          </a:p>
        </p:txBody>
      </p:sp>
      <p:sp>
        <p:nvSpPr>
          <p:cNvPr id="140346" name="Rectangle 20"/>
          <p:cNvSpPr>
            <a:spLocks noChangeArrowheads="1"/>
          </p:cNvSpPr>
          <p:nvPr/>
        </p:nvSpPr>
        <p:spPr bwMode="auto">
          <a:xfrm>
            <a:off x="214282" y="228600"/>
            <a:ext cx="857256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ko-KR" sz="4000" dirty="0" smtClean="0">
                <a:solidFill>
                  <a:schemeClr val="accent2"/>
                </a:solidFill>
                <a:latin typeface="Candara" pitchFamily="34" charset="0"/>
                <a:ea typeface="ＭＳ Ｐゴシック" pitchFamily="32" charset="-128"/>
              </a:rPr>
              <a:t>2-Level (Multi-Level) </a:t>
            </a:r>
            <a:r>
              <a:rPr lang="en-US" altLang="ko-KR" sz="4000" dirty="0">
                <a:solidFill>
                  <a:schemeClr val="accent2"/>
                </a:solidFill>
                <a:latin typeface="Candara" pitchFamily="34" charset="0"/>
                <a:ea typeface="ＭＳ Ｐゴシック" pitchFamily="32" charset="-128"/>
              </a:rPr>
              <a:t>Addressing</a:t>
            </a:r>
            <a:endParaRPr lang="en-US" altLang="ko-KR" sz="4400" dirty="0">
              <a:solidFill>
                <a:schemeClr val="accent2"/>
              </a:solidFill>
              <a:latin typeface="Candara" pitchFamily="34" charset="0"/>
              <a:ea typeface="ＭＳ Ｐゴシック" pitchFamily="32" charset="-128"/>
            </a:endParaRPr>
          </a:p>
        </p:txBody>
      </p:sp>
      <p:pic>
        <p:nvPicPr>
          <p:cNvPr id="14035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8100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352" name="Line 3"/>
          <p:cNvSpPr>
            <a:spLocks noChangeShapeType="1"/>
          </p:cNvSpPr>
          <p:nvPr/>
        </p:nvSpPr>
        <p:spPr bwMode="auto">
          <a:xfrm flipH="1" flipV="1">
            <a:off x="2209800" y="2781300"/>
            <a:ext cx="571500" cy="1257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Candara" pitchFamily="34" charset="0"/>
            </a:endParaRPr>
          </a:p>
        </p:txBody>
      </p:sp>
      <p:sp>
        <p:nvSpPr>
          <p:cNvPr id="140353" name="Line 4"/>
          <p:cNvSpPr>
            <a:spLocks noChangeShapeType="1"/>
          </p:cNvSpPr>
          <p:nvPr/>
        </p:nvSpPr>
        <p:spPr bwMode="auto">
          <a:xfrm flipV="1">
            <a:off x="3403600" y="2781300"/>
            <a:ext cx="533400" cy="1333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latin typeface="Candara" pitchFamily="34" charset="0"/>
            </a:endParaRPr>
          </a:p>
        </p:txBody>
      </p:sp>
      <p:pic>
        <p:nvPicPr>
          <p:cNvPr id="140354" name="Picture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9812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355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19812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356" name="Text Box 7"/>
          <p:cNvSpPr txBox="1">
            <a:spLocks noChangeArrowheads="1"/>
          </p:cNvSpPr>
          <p:nvPr/>
        </p:nvSpPr>
        <p:spPr bwMode="auto">
          <a:xfrm>
            <a:off x="1565275" y="2238375"/>
            <a:ext cx="7649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andara" pitchFamily="34" charset="0"/>
                <a:ea typeface="굴림" charset="-127"/>
              </a:rPr>
              <a:t>Provider A</a:t>
            </a:r>
          </a:p>
          <a:p>
            <a:r>
              <a:rPr lang="en-US" altLang="ko-KR" sz="1000" b="1">
                <a:latin typeface="Candara" pitchFamily="34" charset="0"/>
                <a:ea typeface="굴림" charset="-127"/>
              </a:rPr>
              <a:t>10.0.0.0/8</a:t>
            </a:r>
          </a:p>
        </p:txBody>
      </p:sp>
      <p:sp>
        <p:nvSpPr>
          <p:cNvPr id="140357" name="Text Box 8"/>
          <p:cNvSpPr txBox="1">
            <a:spLocks noChangeArrowheads="1"/>
          </p:cNvSpPr>
          <p:nvPr/>
        </p:nvSpPr>
        <p:spPr bwMode="auto">
          <a:xfrm>
            <a:off x="3692525" y="2241550"/>
            <a:ext cx="7617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andara" pitchFamily="34" charset="0"/>
                <a:ea typeface="굴림" charset="-127"/>
              </a:rPr>
              <a:t>Provider B</a:t>
            </a:r>
          </a:p>
          <a:p>
            <a:r>
              <a:rPr lang="en-US" altLang="ko-KR" sz="1000" b="1">
                <a:latin typeface="Candara" pitchFamily="34" charset="0"/>
                <a:ea typeface="굴림" charset="-127"/>
              </a:rPr>
              <a:t>11.0.0.0/8</a:t>
            </a:r>
          </a:p>
        </p:txBody>
      </p:sp>
      <p:grpSp>
        <p:nvGrpSpPr>
          <p:cNvPr id="140358" name="Group 9"/>
          <p:cNvGrpSpPr>
            <a:grpSpLocks/>
          </p:cNvGrpSpPr>
          <p:nvPr/>
        </p:nvGrpSpPr>
        <p:grpSpPr bwMode="auto">
          <a:xfrm>
            <a:off x="2971800" y="4757738"/>
            <a:ext cx="323850" cy="350837"/>
            <a:chOff x="3493" y="1088"/>
            <a:chExt cx="204" cy="221"/>
          </a:xfrm>
        </p:grpSpPr>
        <p:sp>
          <p:nvSpPr>
            <p:cNvPr id="140359" name="Oval 10"/>
            <p:cNvSpPr>
              <a:spLocks noChangeArrowheads="1"/>
            </p:cNvSpPr>
            <p:nvPr/>
          </p:nvSpPr>
          <p:spPr bwMode="auto">
            <a:xfrm>
              <a:off x="3493" y="1105"/>
              <a:ext cx="204" cy="185"/>
            </a:xfrm>
            <a:prstGeom prst="ellipse">
              <a:avLst/>
            </a:prstGeom>
            <a:solidFill>
              <a:srgbClr val="FF9900"/>
            </a:solidFill>
            <a:ln w="9525">
              <a:noFill/>
              <a:round/>
              <a:headEnd/>
              <a:tailEnd/>
            </a:ln>
          </p:spPr>
          <p:txBody>
            <a:bodyPr wrap="none" lIns="73025" tIns="36512" rIns="73025" bIns="36512" anchor="ctr"/>
            <a:lstStyle/>
            <a:p>
              <a:endParaRPr lang="ko-KR" altLang="ko-KR">
                <a:latin typeface="Candara" pitchFamily="34" charset="0"/>
              </a:endParaRPr>
            </a:p>
          </p:txBody>
        </p:sp>
        <p:sp>
          <p:nvSpPr>
            <p:cNvPr id="140360" name="Rectangle 11"/>
            <p:cNvSpPr>
              <a:spLocks noChangeArrowheads="1"/>
            </p:cNvSpPr>
            <p:nvPr/>
          </p:nvSpPr>
          <p:spPr bwMode="auto">
            <a:xfrm>
              <a:off x="3501" y="1088"/>
              <a:ext cx="169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025" tIns="36512" rIns="73025" bIns="36512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b="1">
                  <a:latin typeface="Candara" pitchFamily="34" charset="0"/>
                </a:rPr>
                <a:t>S</a:t>
              </a:r>
            </a:p>
          </p:txBody>
        </p:sp>
      </p:grpSp>
      <p:sp>
        <p:nvSpPr>
          <p:cNvPr id="70674" name="AutoShape 18"/>
          <p:cNvSpPr>
            <a:spLocks noChangeArrowheads="1"/>
          </p:cNvSpPr>
          <p:nvPr/>
        </p:nvSpPr>
        <p:spPr bwMode="auto">
          <a:xfrm>
            <a:off x="1066800" y="1828800"/>
            <a:ext cx="3886200" cy="2286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ko-KR">
              <a:latin typeface="Candara" pitchFamily="34" charset="0"/>
            </a:endParaRPr>
          </a:p>
        </p:txBody>
      </p:sp>
      <p:sp>
        <p:nvSpPr>
          <p:cNvPr id="70675" name="AutoShape 19"/>
          <p:cNvSpPr>
            <a:spLocks noChangeArrowheads="1"/>
          </p:cNvSpPr>
          <p:nvPr/>
        </p:nvSpPr>
        <p:spPr bwMode="auto">
          <a:xfrm>
            <a:off x="1981200" y="4267200"/>
            <a:ext cx="2133600" cy="144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ko-KR">
              <a:latin typeface="Candara" pitchFamily="34" charset="0"/>
            </a:endParaRPr>
          </a:p>
        </p:txBody>
      </p:sp>
      <p:sp>
        <p:nvSpPr>
          <p:cNvPr id="140363" name="Text Box 75"/>
          <p:cNvSpPr txBox="1">
            <a:spLocks noChangeArrowheads="1"/>
          </p:cNvSpPr>
          <p:nvPr/>
        </p:nvSpPr>
        <p:spPr bwMode="auto">
          <a:xfrm>
            <a:off x="4191000" y="4800600"/>
            <a:ext cx="25891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Candara" pitchFamily="34" charset="0"/>
                <a:ea typeface="굴림" charset="-127"/>
              </a:rPr>
              <a:t>EIDs are inside of sites</a:t>
            </a:r>
          </a:p>
        </p:txBody>
      </p:sp>
      <p:sp>
        <p:nvSpPr>
          <p:cNvPr id="140364" name="Text Box 76"/>
          <p:cNvSpPr txBox="1">
            <a:spLocks noChangeArrowheads="1"/>
          </p:cNvSpPr>
          <p:nvPr/>
        </p:nvSpPr>
        <p:spPr bwMode="auto">
          <a:xfrm>
            <a:off x="5105400" y="2514600"/>
            <a:ext cx="26750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Candara" pitchFamily="34" charset="0"/>
                <a:ea typeface="굴림" charset="-127"/>
              </a:rPr>
              <a:t>RLOCs used in the core</a:t>
            </a:r>
          </a:p>
        </p:txBody>
      </p:sp>
      <p:grpSp>
        <p:nvGrpSpPr>
          <p:cNvPr id="140365" name="Group 15"/>
          <p:cNvGrpSpPr>
            <a:grpSpLocks/>
          </p:cNvGrpSpPr>
          <p:nvPr/>
        </p:nvGrpSpPr>
        <p:grpSpPr bwMode="auto">
          <a:xfrm>
            <a:off x="3243262" y="4038600"/>
            <a:ext cx="376237" cy="307975"/>
            <a:chOff x="4725" y="3312"/>
            <a:chExt cx="237" cy="194"/>
          </a:xfrm>
        </p:grpSpPr>
        <p:sp>
          <p:nvSpPr>
            <p:cNvPr id="140366" name="Rectangle 16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latin typeface="Candara" pitchFamily="34" charset="0"/>
                <a:ea typeface="ＭＳ Ｐゴシック" pitchFamily="32" charset="-128"/>
              </a:endParaRPr>
            </a:p>
          </p:txBody>
        </p:sp>
        <p:sp>
          <p:nvSpPr>
            <p:cNvPr id="140367" name="Text Box 17"/>
            <p:cNvSpPr txBox="1">
              <a:spLocks noChangeArrowheads="1"/>
            </p:cNvSpPr>
            <p:nvPr/>
          </p:nvSpPr>
          <p:spPr bwMode="auto">
            <a:xfrm>
              <a:off x="4725" y="3312"/>
              <a:ext cx="23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andara" pitchFamily="34" charset="0"/>
                  <a:ea typeface="ＭＳ Ｐゴシック" pitchFamily="32" charset="-128"/>
                </a:rPr>
                <a:t>R2</a:t>
              </a:r>
            </a:p>
          </p:txBody>
        </p:sp>
      </p:grpSp>
      <p:grpSp>
        <p:nvGrpSpPr>
          <p:cNvPr id="140368" name="Group 12"/>
          <p:cNvGrpSpPr>
            <a:grpSpLocks/>
          </p:cNvGrpSpPr>
          <p:nvPr/>
        </p:nvGrpSpPr>
        <p:grpSpPr bwMode="auto">
          <a:xfrm>
            <a:off x="2595573" y="4038600"/>
            <a:ext cx="355600" cy="307975"/>
            <a:chOff x="4725" y="3312"/>
            <a:chExt cx="224" cy="194"/>
          </a:xfrm>
        </p:grpSpPr>
        <p:sp>
          <p:nvSpPr>
            <p:cNvPr id="140369" name="Rectangle 13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latin typeface="Candara" pitchFamily="34" charset="0"/>
                <a:ea typeface="ＭＳ Ｐゴシック" pitchFamily="32" charset="-128"/>
              </a:endParaRPr>
            </a:p>
          </p:txBody>
        </p:sp>
        <p:sp>
          <p:nvSpPr>
            <p:cNvPr id="140370" name="Text Box 14"/>
            <p:cNvSpPr txBox="1">
              <a:spLocks noChangeArrowheads="1"/>
            </p:cNvSpPr>
            <p:nvPr/>
          </p:nvSpPr>
          <p:spPr bwMode="auto">
            <a:xfrm>
              <a:off x="4725" y="3312"/>
              <a:ext cx="22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andara" pitchFamily="34" charset="0"/>
                  <a:ea typeface="ＭＳ Ｐゴシック" pitchFamily="32" charset="-128"/>
                </a:rPr>
                <a:t>R1</a:t>
              </a:r>
            </a:p>
          </p:txBody>
        </p:sp>
      </p:grpSp>
      <p:sp>
        <p:nvSpPr>
          <p:cNvPr id="140371" name="Rectangle 83"/>
          <p:cNvSpPr>
            <a:spLocks noChangeArrowheads="1"/>
          </p:cNvSpPr>
          <p:nvPr/>
        </p:nvSpPr>
        <p:spPr bwMode="auto">
          <a:xfrm>
            <a:off x="2554288" y="5226050"/>
            <a:ext cx="89960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600" b="1">
                <a:solidFill>
                  <a:schemeClr val="accent1"/>
                </a:solidFill>
                <a:latin typeface="Candara" pitchFamily="34" charset="0"/>
                <a:ea typeface="굴림" charset="-127"/>
              </a:rPr>
              <a:t>1.0.0.0/8</a:t>
            </a:r>
          </a:p>
        </p:txBody>
      </p:sp>
      <p:sp>
        <p:nvSpPr>
          <p:cNvPr id="140372" name="Rectangle 84"/>
          <p:cNvSpPr>
            <a:spLocks noChangeArrowheads="1"/>
          </p:cNvSpPr>
          <p:nvPr/>
        </p:nvSpPr>
        <p:spPr bwMode="auto">
          <a:xfrm rot="3950575">
            <a:off x="2205714" y="3590538"/>
            <a:ext cx="6479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rgbClr val="FF0000"/>
                </a:solidFill>
                <a:latin typeface="Candara" pitchFamily="34" charset="0"/>
                <a:ea typeface="굴림" charset="-127"/>
              </a:rPr>
              <a:t>10.0.0.1</a:t>
            </a:r>
          </a:p>
        </p:txBody>
      </p:sp>
      <p:sp>
        <p:nvSpPr>
          <p:cNvPr id="140373" name="Rectangle 85"/>
          <p:cNvSpPr>
            <a:spLocks noChangeArrowheads="1"/>
          </p:cNvSpPr>
          <p:nvPr/>
        </p:nvSpPr>
        <p:spPr bwMode="auto">
          <a:xfrm rot="-4150381">
            <a:off x="3409980" y="3552439"/>
            <a:ext cx="61747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rgbClr val="FF0000"/>
                </a:solidFill>
                <a:latin typeface="Candara" pitchFamily="34" charset="0"/>
                <a:ea typeface="굴림" charset="-127"/>
              </a:rPr>
              <a:t>11.0.0.1</a:t>
            </a:r>
          </a:p>
        </p:txBody>
      </p:sp>
      <p:sp>
        <p:nvSpPr>
          <p:cNvPr id="140374" name="Rectangle 86"/>
          <p:cNvSpPr>
            <a:spLocks noChangeArrowheads="1"/>
          </p:cNvSpPr>
          <p:nvPr/>
        </p:nvSpPr>
        <p:spPr bwMode="auto">
          <a:xfrm>
            <a:off x="5029200" y="3481388"/>
            <a:ext cx="299793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>
                <a:latin typeface="Candara" pitchFamily="34" charset="0"/>
                <a:ea typeface="굴림" charset="-127"/>
              </a:rPr>
              <a:t>Mapping Database Entry:</a:t>
            </a:r>
          </a:p>
          <a:p>
            <a:pPr>
              <a:spcBef>
                <a:spcPct val="50000"/>
              </a:spcBef>
            </a:pPr>
            <a:r>
              <a:rPr lang="en-US" altLang="ko-KR" sz="1800">
                <a:solidFill>
                  <a:schemeClr val="accent1"/>
                </a:solidFill>
                <a:latin typeface="Candara" pitchFamily="34" charset="0"/>
                <a:ea typeface="굴림" charset="-127"/>
              </a:rPr>
              <a:t>  1.0.0.0/8 </a:t>
            </a:r>
            <a:r>
              <a:rPr lang="en-US" altLang="ko-KR" sz="1800" b="1">
                <a:latin typeface="Candara" pitchFamily="34" charset="0"/>
                <a:ea typeface="굴림" charset="-127"/>
              </a:rPr>
              <a:t>-&gt; (</a:t>
            </a:r>
            <a:r>
              <a:rPr lang="en-US" altLang="ko-KR" sz="1800" b="1">
                <a:solidFill>
                  <a:srgbClr val="FF0000"/>
                </a:solidFill>
                <a:latin typeface="Candara" pitchFamily="34" charset="0"/>
                <a:ea typeface="굴림" charset="-127"/>
              </a:rPr>
              <a:t>10.0.0.1</a:t>
            </a:r>
            <a:r>
              <a:rPr lang="en-US" altLang="ko-KR" sz="1800" b="1">
                <a:latin typeface="Candara" pitchFamily="34" charset="0"/>
                <a:ea typeface="굴림" charset="-127"/>
              </a:rPr>
              <a:t>, </a:t>
            </a:r>
            <a:r>
              <a:rPr lang="en-US" altLang="ko-KR" sz="1800" b="1">
                <a:solidFill>
                  <a:srgbClr val="FF0000"/>
                </a:solidFill>
                <a:latin typeface="Candara" pitchFamily="34" charset="0"/>
                <a:ea typeface="굴림" charset="-127"/>
              </a:rPr>
              <a:t>11.0.0.1</a:t>
            </a:r>
            <a:r>
              <a:rPr lang="en-US" altLang="ko-KR" sz="1800" b="1">
                <a:latin typeface="Candara" pitchFamily="34" charset="0"/>
                <a:ea typeface="굴림" charset="-127"/>
              </a:rPr>
              <a:t>)</a:t>
            </a:r>
            <a:endParaRPr lang="en-US" altLang="ko-KR" sz="1800">
              <a:latin typeface="Candara" pitchFamily="34" charset="0"/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ko-KR"/>
              <a:t>Slide </a:t>
            </a:r>
            <a:fld id="{51CC87FF-3310-448D-A300-A5440FB33537}" type="slidenum">
              <a:rPr lang="en-US" altLang="ko-KR"/>
              <a:pPr/>
              <a:t>9</a:t>
            </a:fld>
            <a:endParaRPr lang="en-US" altLang="ko-KR" sz="1200" b="0">
              <a:effectLst/>
            </a:endParaRPr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ea typeface="굴림" charset="-127"/>
              </a:rPr>
              <a:t>EID vs RLOC assignment</a:t>
            </a:r>
          </a:p>
        </p:txBody>
      </p:sp>
      <p:pic>
        <p:nvPicPr>
          <p:cNvPr id="525315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0613" y="38862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5316" name="Line 4"/>
          <p:cNvSpPr>
            <a:spLocks noChangeShapeType="1"/>
          </p:cNvSpPr>
          <p:nvPr/>
        </p:nvSpPr>
        <p:spPr bwMode="auto">
          <a:xfrm flipH="1" flipV="1">
            <a:off x="2057400" y="2794000"/>
            <a:ext cx="2143125" cy="1562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25317" name="Line 5"/>
          <p:cNvSpPr>
            <a:spLocks noChangeShapeType="1"/>
          </p:cNvSpPr>
          <p:nvPr/>
        </p:nvSpPr>
        <p:spPr bwMode="auto">
          <a:xfrm flipV="1">
            <a:off x="5011738" y="2857500"/>
            <a:ext cx="1922462" cy="1333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525318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0574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5319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057400"/>
            <a:ext cx="1447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1336675" y="2314575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charset="0"/>
                <a:ea typeface="굴림" charset="-127"/>
              </a:rPr>
              <a:t>Provider A</a:t>
            </a:r>
          </a:p>
          <a:p>
            <a:r>
              <a:rPr lang="en-US" altLang="ko-KR" sz="1000" b="1">
                <a:latin typeface="Comic Sans MS" charset="0"/>
                <a:ea typeface="굴림" charset="-127"/>
              </a:rPr>
              <a:t>10.0.0.0/8</a:t>
            </a:r>
          </a:p>
        </p:txBody>
      </p:sp>
      <p:sp>
        <p:nvSpPr>
          <p:cNvPr id="525321" name="Text Box 9"/>
          <p:cNvSpPr txBox="1">
            <a:spLocks noChangeArrowheads="1"/>
          </p:cNvSpPr>
          <p:nvPr/>
        </p:nvSpPr>
        <p:spPr bwMode="auto">
          <a:xfrm>
            <a:off x="6816725" y="2317750"/>
            <a:ext cx="879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000" b="1">
                <a:latin typeface="Comic Sans MS" charset="0"/>
                <a:ea typeface="굴림" charset="-127"/>
              </a:rPr>
              <a:t>Provider B</a:t>
            </a:r>
          </a:p>
          <a:p>
            <a:r>
              <a:rPr lang="en-US" altLang="ko-KR" sz="1000" b="1">
                <a:latin typeface="Comic Sans MS" charset="0"/>
                <a:ea typeface="굴림" charset="-127"/>
              </a:rPr>
              <a:t>11.0.0.0/8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016375" y="4114800"/>
            <a:ext cx="376238" cy="304800"/>
            <a:chOff x="4725" y="3312"/>
            <a:chExt cx="237" cy="192"/>
          </a:xfrm>
        </p:grpSpPr>
        <p:sp>
          <p:nvSpPr>
            <p:cNvPr id="525323" name="Rectangle 11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525324" name="Text Box 12"/>
            <p:cNvSpPr txBox="1">
              <a:spLocks noChangeArrowheads="1"/>
            </p:cNvSpPr>
            <p:nvPr/>
          </p:nvSpPr>
          <p:spPr bwMode="auto">
            <a:xfrm>
              <a:off x="4725" y="3312"/>
              <a:ext cx="23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charset="0"/>
                  <a:ea typeface="ＭＳ Ｐゴシック" pitchFamily="32" charset="-128"/>
                </a:rPr>
                <a:t>R1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664075" y="4114800"/>
            <a:ext cx="404813" cy="304800"/>
            <a:chOff x="4725" y="3312"/>
            <a:chExt cx="255" cy="192"/>
          </a:xfrm>
        </p:grpSpPr>
        <p:sp>
          <p:nvSpPr>
            <p:cNvPr id="525326" name="Rectangle 14"/>
            <p:cNvSpPr>
              <a:spLocks noChangeArrowheads="1"/>
            </p:cNvSpPr>
            <p:nvPr/>
          </p:nvSpPr>
          <p:spPr bwMode="auto">
            <a:xfrm>
              <a:off x="4752" y="3312"/>
              <a:ext cx="192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ko-KR">
                <a:solidFill>
                  <a:srgbClr val="FF0000"/>
                </a:solidFill>
                <a:ea typeface="ＭＳ Ｐゴシック" pitchFamily="32" charset="-128"/>
              </a:endParaRPr>
            </a:p>
          </p:txBody>
        </p:sp>
        <p:sp>
          <p:nvSpPr>
            <p:cNvPr id="525327" name="Text Box 15"/>
            <p:cNvSpPr txBox="1">
              <a:spLocks noChangeArrowheads="1"/>
            </p:cNvSpPr>
            <p:nvPr/>
          </p:nvSpPr>
          <p:spPr bwMode="auto">
            <a:xfrm>
              <a:off x="4725" y="3312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400">
                  <a:latin typeface="Comic Sans MS" charset="0"/>
                  <a:ea typeface="ＭＳ Ｐゴシック" pitchFamily="32" charset="-128"/>
                </a:rPr>
                <a:t>R2</a:t>
              </a:r>
            </a:p>
          </p:txBody>
        </p:sp>
      </p:grpSp>
      <p:sp>
        <p:nvSpPr>
          <p:cNvPr id="525328" name="Text Box 16"/>
          <p:cNvSpPr txBox="1">
            <a:spLocks noChangeArrowheads="1"/>
          </p:cNvSpPr>
          <p:nvPr/>
        </p:nvSpPr>
        <p:spPr bwMode="auto">
          <a:xfrm>
            <a:off x="3171825" y="5410200"/>
            <a:ext cx="2771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>
                <a:latin typeface="Comic Sans MS" charset="0"/>
                <a:ea typeface="굴림" charset="-127"/>
              </a:rPr>
              <a:t>PI EID-prefix </a:t>
            </a:r>
            <a:r>
              <a:rPr lang="en-US" altLang="ko-KR" sz="1600">
                <a:solidFill>
                  <a:schemeClr val="accent1"/>
                </a:solidFill>
                <a:latin typeface="Comic Sans MS" charset="0"/>
                <a:ea typeface="굴림" charset="-127"/>
              </a:rPr>
              <a:t>240.1.0.0/16</a:t>
            </a:r>
            <a:endParaRPr lang="en-US" altLang="ko-KR">
              <a:latin typeface="Comic Sans MS" charset="0"/>
              <a:ea typeface="굴림" charset="-127"/>
            </a:endParaRPr>
          </a:p>
        </p:txBody>
      </p:sp>
      <p:sp>
        <p:nvSpPr>
          <p:cNvPr id="525329" name="Rectangle 17"/>
          <p:cNvSpPr>
            <a:spLocks noChangeArrowheads="1"/>
          </p:cNvSpPr>
          <p:nvPr/>
        </p:nvSpPr>
        <p:spPr bwMode="auto">
          <a:xfrm rot="2148882">
            <a:off x="3267075" y="3687763"/>
            <a:ext cx="8477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rgbClr val="FF0000"/>
                </a:solidFill>
                <a:latin typeface="Comic Sans MS" charset="0"/>
                <a:ea typeface="굴림" charset="-127"/>
              </a:rPr>
              <a:t>10.0.0.1</a:t>
            </a:r>
          </a:p>
        </p:txBody>
      </p:sp>
      <p:sp>
        <p:nvSpPr>
          <p:cNvPr id="525330" name="Rectangle 18"/>
          <p:cNvSpPr>
            <a:spLocks noChangeArrowheads="1"/>
          </p:cNvSpPr>
          <p:nvPr/>
        </p:nvSpPr>
        <p:spPr bwMode="auto">
          <a:xfrm rot="-2218693">
            <a:off x="4943475" y="3657600"/>
            <a:ext cx="847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solidFill>
                  <a:srgbClr val="FF0000"/>
                </a:solidFill>
                <a:latin typeface="Comic Sans MS" charset="0"/>
                <a:ea typeface="굴림" charset="-127"/>
              </a:rPr>
              <a:t>11.0.0.1</a:t>
            </a: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2701925" y="2057400"/>
            <a:ext cx="3408363" cy="1600200"/>
            <a:chOff x="1702" y="1296"/>
            <a:chExt cx="2147" cy="1008"/>
          </a:xfrm>
        </p:grpSpPr>
        <p:sp>
          <p:nvSpPr>
            <p:cNvPr id="525332" name="Text Box 20"/>
            <p:cNvSpPr txBox="1">
              <a:spLocks noChangeArrowheads="1"/>
            </p:cNvSpPr>
            <p:nvPr/>
          </p:nvSpPr>
          <p:spPr bwMode="auto">
            <a:xfrm>
              <a:off x="1702" y="1296"/>
              <a:ext cx="2147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600" b="1">
                  <a:latin typeface="Comic Sans MS" charset="0"/>
                  <a:ea typeface="굴림" charset="-127"/>
                </a:rPr>
                <a:t>ISP allocates 1 locator address </a:t>
              </a:r>
            </a:p>
            <a:p>
              <a:r>
                <a:rPr lang="en-US" altLang="ko-KR" sz="1600" b="1">
                  <a:latin typeface="Comic Sans MS" charset="0"/>
                  <a:ea typeface="굴림" charset="-127"/>
                </a:rPr>
                <a:t>per physical attachment point</a:t>
              </a:r>
            </a:p>
            <a:p>
              <a:r>
                <a:rPr lang="en-US" altLang="ko-KR" sz="1600" b="1">
                  <a:latin typeface="Comic Sans MS" charset="0"/>
                  <a:ea typeface="굴림" charset="-127"/>
                </a:rPr>
                <a:t>(follows network topology) </a:t>
              </a:r>
              <a:endParaRPr lang="en-US" altLang="ko-KR" sz="1200" b="1">
                <a:latin typeface="Comic Sans MS" charset="0"/>
                <a:ea typeface="굴림" charset="-127"/>
              </a:endParaRPr>
            </a:p>
          </p:txBody>
        </p:sp>
        <p:sp>
          <p:nvSpPr>
            <p:cNvPr id="525333" name="Line 21"/>
            <p:cNvSpPr>
              <a:spLocks noChangeShapeType="1"/>
            </p:cNvSpPr>
            <p:nvPr/>
          </p:nvSpPr>
          <p:spPr bwMode="auto">
            <a:xfrm flipV="1">
              <a:off x="2431" y="1662"/>
              <a:ext cx="161" cy="6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5334" name="Line 22"/>
            <p:cNvSpPr>
              <a:spLocks noChangeShapeType="1"/>
            </p:cNvSpPr>
            <p:nvPr/>
          </p:nvSpPr>
          <p:spPr bwMode="auto">
            <a:xfrm flipH="1" flipV="1">
              <a:off x="2938" y="1662"/>
              <a:ext cx="255" cy="6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5378450" y="4252913"/>
            <a:ext cx="3324225" cy="1157287"/>
            <a:chOff x="3388" y="2679"/>
            <a:chExt cx="2094" cy="729"/>
          </a:xfrm>
        </p:grpSpPr>
        <p:sp>
          <p:nvSpPr>
            <p:cNvPr id="525336" name="Text Box 24"/>
            <p:cNvSpPr txBox="1">
              <a:spLocks noChangeArrowheads="1"/>
            </p:cNvSpPr>
            <p:nvPr/>
          </p:nvSpPr>
          <p:spPr bwMode="auto">
            <a:xfrm>
              <a:off x="3648" y="2679"/>
              <a:ext cx="183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1600" b="1">
                  <a:latin typeface="Comic Sans MS" charset="0"/>
                  <a:ea typeface="굴림" charset="-127"/>
                </a:rPr>
                <a:t>RIR allocates EID-prefixes</a:t>
              </a:r>
            </a:p>
            <a:p>
              <a:r>
                <a:rPr lang="en-US" altLang="ko-KR" sz="1600" b="1">
                  <a:latin typeface="Comic Sans MS" charset="0"/>
                  <a:ea typeface="굴림" charset="-127"/>
                </a:rPr>
                <a:t>(follows org/geo hierarchy)</a:t>
              </a:r>
              <a:endParaRPr lang="en-US" altLang="ko-KR" sz="1200" b="1">
                <a:latin typeface="Comic Sans MS" charset="0"/>
                <a:ea typeface="굴림" charset="-127"/>
              </a:endParaRPr>
            </a:p>
          </p:txBody>
        </p:sp>
        <p:sp>
          <p:nvSpPr>
            <p:cNvPr id="525337" name="Line 25"/>
            <p:cNvSpPr>
              <a:spLocks noChangeShapeType="1"/>
            </p:cNvSpPr>
            <p:nvPr/>
          </p:nvSpPr>
          <p:spPr bwMode="auto">
            <a:xfrm flipV="1">
              <a:off x="3388" y="3024"/>
              <a:ext cx="46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525338" name="Rectangle 26"/>
          <p:cNvSpPr>
            <a:spLocks noChangeArrowheads="1"/>
          </p:cNvSpPr>
          <p:nvPr/>
        </p:nvSpPr>
        <p:spPr bwMode="auto">
          <a:xfrm>
            <a:off x="4311650" y="4967288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1200" b="1">
                <a:latin typeface="Comic Sans MS" charset="0"/>
                <a:ea typeface="굴림" charset="-127"/>
              </a:rPr>
              <a:t>Site</a:t>
            </a:r>
            <a:endParaRPr lang="en-US" altLang="ko-KR" sz="1000" b="1">
              <a:latin typeface="Comic Sans MS" charset="0"/>
              <a:ea typeface="굴림" charset="-127"/>
            </a:endParaRPr>
          </a:p>
        </p:txBody>
      </p:sp>
      <p:sp>
        <p:nvSpPr>
          <p:cNvPr id="525339" name="Text Box 27"/>
          <p:cNvSpPr txBox="1">
            <a:spLocks noChangeArrowheads="1"/>
          </p:cNvSpPr>
          <p:nvPr/>
        </p:nvSpPr>
        <p:spPr bwMode="auto">
          <a:xfrm>
            <a:off x="330200" y="5105400"/>
            <a:ext cx="15748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  <a:ea typeface="굴림" charset="-127"/>
              </a:rPr>
              <a:t>Legend: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  <a:ea typeface="굴림" charset="-127"/>
              </a:rPr>
              <a:t>  </a:t>
            </a:r>
            <a:r>
              <a:rPr lang="en-US" altLang="ko-KR" sz="1400">
                <a:solidFill>
                  <a:schemeClr val="accent1"/>
                </a:solidFill>
                <a:latin typeface="Comic Sans MS" charset="0"/>
                <a:ea typeface="굴림" charset="-127"/>
              </a:rPr>
              <a:t>EIDs -&gt; Green</a:t>
            </a:r>
            <a:endParaRPr lang="en-US" altLang="ko-KR" sz="1400">
              <a:latin typeface="Comic Sans MS" charset="0"/>
              <a:ea typeface="굴림" charset="-127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Comic Sans MS" charset="0"/>
                <a:ea typeface="굴림" charset="-127"/>
              </a:rPr>
              <a:t>  </a:t>
            </a:r>
            <a:r>
              <a:rPr lang="en-US" altLang="ko-KR" sz="1400">
                <a:solidFill>
                  <a:srgbClr val="FF0000"/>
                </a:solidFill>
                <a:latin typeface="Comic Sans MS" charset="0"/>
                <a:ea typeface="굴림" charset="-127"/>
              </a:rPr>
              <a:t>Locators -&gt; Red</a:t>
            </a:r>
            <a:endParaRPr lang="en-US" altLang="ko-KR">
              <a:latin typeface="Comic Sans MS" charset="0"/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32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8510</TotalTime>
  <Words>1788</Words>
  <Application>Microsoft Office PowerPoint</Application>
  <PresentationFormat>화면 슬라이드 쇼(4:3)</PresentationFormat>
  <Paragraphs>470</Paragraphs>
  <Slides>34</Slides>
  <Notes>17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35" baseType="lpstr">
      <vt:lpstr>Default Design</vt:lpstr>
      <vt:lpstr>LISP (Locator-Identifier Separation Protocol)</vt:lpstr>
      <vt:lpstr>Brief History</vt:lpstr>
      <vt:lpstr>LISP WG (July 2009)</vt:lpstr>
      <vt:lpstr>LISP Benefits</vt:lpstr>
      <vt:lpstr>LISP Concepts</vt:lpstr>
      <vt:lpstr>LISP Concepts</vt:lpstr>
      <vt:lpstr>LISP Features</vt:lpstr>
      <vt:lpstr>슬라이드 8</vt:lpstr>
      <vt:lpstr>EID vs RLOC assignment</vt:lpstr>
      <vt:lpstr>Two Planes</vt:lpstr>
      <vt:lpstr>LISP is Map-n-Encap</vt:lpstr>
      <vt:lpstr>Address Rewriting (?)</vt:lpstr>
      <vt:lpstr>Map-n-Encap vs Address-Rewrite</vt:lpstr>
      <vt:lpstr>LISP is Map-n-Encap</vt:lpstr>
      <vt:lpstr>LISP Encapsulated Packets</vt:lpstr>
      <vt:lpstr>LISP Network Elements</vt:lpstr>
      <vt:lpstr>LISP Data Plane</vt:lpstr>
      <vt:lpstr>LISP Control Plane (ALT)</vt:lpstr>
      <vt:lpstr>LISP Control Plane (ALT)</vt:lpstr>
      <vt:lpstr>슬라이드 20</vt:lpstr>
      <vt:lpstr>Mapping system: what and why</vt:lpstr>
      <vt:lpstr>Scaling constraints</vt:lpstr>
      <vt:lpstr>Tough questions/issues</vt:lpstr>
      <vt:lpstr>Mapping Service Designs: Alternatives</vt:lpstr>
      <vt:lpstr>LISP+ALT: What, How, Why</vt:lpstr>
      <vt:lpstr>Tunnel and BGP Operation</vt:lpstr>
      <vt:lpstr>Issue: Data-Triggered Mappings</vt:lpstr>
      <vt:lpstr>Deployment Model</vt:lpstr>
      <vt:lpstr>Deployment: Interworking</vt:lpstr>
      <vt:lpstr>Deployment: Numbers</vt:lpstr>
      <vt:lpstr>Deployment: IPv4 EID Assignments</vt:lpstr>
      <vt:lpstr>Deployment: IPv6 EID Assignments</vt:lpstr>
      <vt:lpstr>Deployment: What Network Looks Like</vt:lpstr>
      <vt:lpstr>Related URLs</vt:lpstr>
    </vt:vector>
  </TitlesOfParts>
  <Company>Dell Computer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MRIB Design Review</dc:title>
  <dc:creator>Dino Farinacci</dc:creator>
  <cp:lastModifiedBy>고석주</cp:lastModifiedBy>
  <cp:revision>572</cp:revision>
  <dcterms:created xsi:type="dcterms:W3CDTF">2000-06-12T21:05:14Z</dcterms:created>
  <dcterms:modified xsi:type="dcterms:W3CDTF">2009-07-09T03:20:04Z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1</vt:i4>
  </property>
  <property fmtid="{D5CDD505-2E9C-101B-9397-08002B2CF9AE}" pid="7" name="MailAddress">
    <vt:lpwstr>dino@procket.com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C:\Temp</vt:lpwstr>
  </property>
</Properties>
</file>