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4" r:id="rId4"/>
    <p:sldId id="258" r:id="rId5"/>
    <p:sldId id="259" r:id="rId6"/>
    <p:sldId id="260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2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9BC41B-69AF-4EDE-BB40-0D3B2C033128}" type="datetimeFigureOut">
              <a:rPr lang="ko-KR" altLang="en-US" smtClean="0"/>
              <a:pPr/>
              <a:t>2009-07-07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3D155C-BE8D-42C5-9B5C-730556BF45E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CFFAF-B7A9-453A-A072-84822A0875AE}" type="datetime1">
              <a:rPr lang="ko-KR" altLang="en-US" smtClean="0"/>
              <a:pPr/>
              <a:t>2009-07-07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89FB9-391B-45FF-82FC-6D61B01FB9E6}" type="datetime1">
              <a:rPr lang="ko-KR" altLang="en-US" smtClean="0"/>
              <a:pPr/>
              <a:t>2009-07-07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67D14-2483-4655-B90D-4598BE90F35F}" type="datetime1">
              <a:rPr lang="ko-KR" altLang="en-US" smtClean="0"/>
              <a:pPr/>
              <a:t>2009-07-07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73D3D-4FAA-4FE5-A697-12B1B5EFF628}" type="datetime1">
              <a:rPr lang="ko-KR" altLang="en-US" smtClean="0"/>
              <a:pPr/>
              <a:t>2009-07-07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6360F-34BF-4831-B3AF-E0088384BAD8}" type="datetime1">
              <a:rPr lang="ko-KR" altLang="en-US" smtClean="0"/>
              <a:pPr/>
              <a:t>2009-07-07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E9432-0776-4FCD-B88C-A4DE1BBD5ADE}" type="datetime1">
              <a:rPr lang="ko-KR" altLang="en-US" smtClean="0"/>
              <a:pPr/>
              <a:t>2009-07-07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679EC-86E3-4EC4-8E32-2379B2C504FF}" type="datetime1">
              <a:rPr lang="ko-KR" altLang="en-US" smtClean="0"/>
              <a:pPr/>
              <a:t>2009-07-07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8B471-74DA-48BB-8930-374B8D9298DA}" type="datetime1">
              <a:rPr lang="ko-KR" altLang="en-US" smtClean="0"/>
              <a:pPr/>
              <a:t>2009-07-07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0E4E2-6D03-4007-9671-4475AC69DC72}" type="datetime1">
              <a:rPr lang="ko-KR" altLang="en-US" smtClean="0"/>
              <a:pPr/>
              <a:t>2009-07-07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00133-2D05-4DC4-815E-4F08643764F3}" type="datetime1">
              <a:rPr lang="ko-KR" altLang="en-US" smtClean="0"/>
              <a:pPr/>
              <a:t>2009-07-07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8B241-B47D-4813-BB5A-02E9871930FC}" type="datetime1">
              <a:rPr lang="ko-KR" altLang="en-US" smtClean="0"/>
              <a:pPr/>
              <a:t>2009-07-07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22D09-5EF6-4FE9-B352-2938B0941D1C}" type="datetime1">
              <a:rPr lang="ko-KR" altLang="en-US" smtClean="0"/>
              <a:pPr/>
              <a:t>2009-07-07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akari-project.nict.go.jp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AKARI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smtClean="0"/>
              <a:t>sjkoh@knu.ac.kr</a:t>
            </a:r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071678"/>
            <a:ext cx="154305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>
                <a:latin typeface="Candara" pitchFamily="34" charset="0"/>
              </a:rPr>
              <a:t>Key tech 1:</a:t>
            </a:r>
            <a:br>
              <a:rPr lang="en-US" altLang="ko-KR" dirty="0" smtClean="0">
                <a:latin typeface="Candara" pitchFamily="34" charset="0"/>
              </a:rPr>
            </a:br>
            <a:r>
              <a:rPr lang="en-US" altLang="ko-KR" dirty="0" smtClean="0">
                <a:latin typeface="Candara" pitchFamily="34" charset="0"/>
              </a:rPr>
              <a:t>Optical Packet/Path Integration (1/2)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400" dirty="0" smtClean="0">
                <a:latin typeface="Candara" pitchFamily="34" charset="0"/>
              </a:rPr>
              <a:t>Light paths to hosts or applications for service quality</a:t>
            </a:r>
          </a:p>
          <a:p>
            <a:r>
              <a:rPr lang="en-US" altLang="ko-KR" sz="2400" dirty="0" smtClean="0">
                <a:latin typeface="Candara" pitchFamily="34" charset="0"/>
              </a:rPr>
              <a:t>Optical packet switching for aggregated traffic</a:t>
            </a:r>
          </a:p>
          <a:p>
            <a:r>
              <a:rPr lang="en-US" altLang="ko-KR" sz="2400" dirty="0" smtClean="0">
                <a:latin typeface="Candara" pitchFamily="34" charset="0"/>
              </a:rPr>
              <a:t>Optical fiber-delay-line buffer</a:t>
            </a:r>
          </a:p>
          <a:p>
            <a:r>
              <a:rPr lang="en-US" altLang="ko-KR" sz="2400" dirty="0" smtClean="0">
                <a:latin typeface="Candara" pitchFamily="34" charset="0"/>
              </a:rPr>
              <a:t>Distributed control for scalability</a:t>
            </a:r>
            <a:endParaRPr lang="ko-KR" altLang="en-US" sz="2400" dirty="0">
              <a:latin typeface="Candara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10</a:t>
            </a:fld>
            <a:endParaRPr lang="ko-KR" alt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3857628"/>
            <a:ext cx="5143500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en-US" altLang="ko-KR" sz="3600" dirty="0" smtClean="0">
                <a:latin typeface="Candara" pitchFamily="34" charset="0"/>
              </a:rPr>
              <a:t>Key Tech 2:</a:t>
            </a:r>
            <a:br>
              <a:rPr lang="en-US" altLang="ko-KR" sz="3600" dirty="0" smtClean="0">
                <a:latin typeface="Candara" pitchFamily="34" charset="0"/>
              </a:rPr>
            </a:br>
            <a:r>
              <a:rPr lang="en-US" altLang="ko-KR" sz="3600" dirty="0" smtClean="0">
                <a:latin typeface="Candara" pitchFamily="34" charset="0"/>
              </a:rPr>
              <a:t>ID/locator Split Architecture (1/3)</a:t>
            </a:r>
            <a:endParaRPr lang="ko-KR" altLang="en-US" sz="3600" dirty="0" smtClean="0">
              <a:latin typeface="Candara" pitchFamily="34" charset="0"/>
            </a:endParaRPr>
          </a:p>
        </p:txBody>
      </p:sp>
      <p:sp>
        <p:nvSpPr>
          <p:cNvPr id="5" name="내용 개체 틀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altLang="ko-KR" sz="2000" dirty="0" smtClean="0">
                <a:latin typeface="Candara" pitchFamily="34" charset="0"/>
              </a:rPr>
              <a:t>Objectives</a:t>
            </a:r>
          </a:p>
          <a:p>
            <a:pPr lvl="1"/>
            <a:r>
              <a:rPr lang="en-US" altLang="ko-KR" sz="2000" dirty="0" smtClean="0">
                <a:latin typeface="Candara" pitchFamily="34" charset="0"/>
              </a:rPr>
              <a:t>Diversity inclusion through IDs and locators split</a:t>
            </a:r>
          </a:p>
          <a:p>
            <a:pPr lvl="1"/>
            <a:r>
              <a:rPr lang="en-US" altLang="ko-KR" sz="2000" dirty="0" smtClean="0">
                <a:latin typeface="Candara" pitchFamily="34" charset="0"/>
              </a:rPr>
              <a:t>Handling network dynamism more effectively</a:t>
            </a:r>
          </a:p>
          <a:p>
            <a:r>
              <a:rPr lang="en-US" altLang="ko-KR" sz="2000" dirty="0" smtClean="0">
                <a:latin typeface="Candara" pitchFamily="34" charset="0"/>
              </a:rPr>
              <a:t>Advantages</a:t>
            </a:r>
          </a:p>
          <a:p>
            <a:pPr lvl="1"/>
            <a:r>
              <a:rPr lang="en-US" altLang="ko-KR" sz="2000" dirty="0" smtClean="0">
                <a:latin typeface="Candara" pitchFamily="34" charset="0"/>
              </a:rPr>
              <a:t>Support heterogeneous network layer protocols</a:t>
            </a:r>
          </a:p>
          <a:p>
            <a:pPr lvl="1"/>
            <a:r>
              <a:rPr lang="en-US" altLang="ko-KR" sz="2000" dirty="0" smtClean="0">
                <a:latin typeface="Candara" pitchFamily="34" charset="0"/>
              </a:rPr>
              <a:t>IP, post-IP, non-IP</a:t>
            </a:r>
          </a:p>
          <a:p>
            <a:pPr lvl="1"/>
            <a:r>
              <a:rPr lang="en-US" altLang="ko-KR" sz="2000" dirty="0" smtClean="0">
                <a:latin typeface="Candara" pitchFamily="34" charset="0"/>
              </a:rPr>
              <a:t>Helpful for mobility, </a:t>
            </a:r>
            <a:r>
              <a:rPr lang="en-US" altLang="ko-KR" sz="2000" dirty="0" err="1" smtClean="0">
                <a:latin typeface="Candara" pitchFamily="34" charset="0"/>
              </a:rPr>
              <a:t>multihoming</a:t>
            </a:r>
            <a:r>
              <a:rPr lang="en-US" altLang="ko-KR" sz="2000" dirty="0" smtClean="0">
                <a:latin typeface="Candara" pitchFamily="34" charset="0"/>
              </a:rPr>
              <a:t>, security, and routing functions</a:t>
            </a:r>
            <a:endParaRPr lang="ko-KR" altLang="en-US" sz="2000" dirty="0">
              <a:latin typeface="Candara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11</a:t>
            </a:fld>
            <a:endParaRPr lang="ko-KR" altLang="en-US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32487" y="1600200"/>
            <a:ext cx="387002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>
                <a:latin typeface="Candara" pitchFamily="34" charset="0"/>
              </a:rPr>
              <a:t>Key Tech 2:</a:t>
            </a:r>
            <a:br>
              <a:rPr lang="en-US" altLang="ko-KR" dirty="0" smtClean="0">
                <a:latin typeface="Candara" pitchFamily="34" charset="0"/>
              </a:rPr>
            </a:br>
            <a:r>
              <a:rPr lang="en-US" altLang="ko-KR" dirty="0" smtClean="0">
                <a:latin typeface="Candara" pitchFamily="34" charset="0"/>
              </a:rPr>
              <a:t>ID/locator Split Architecture (2/3)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12</a:t>
            </a:fld>
            <a:endParaRPr lang="ko-KR" altLang="en-US"/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52952" y="2044134"/>
            <a:ext cx="5238096" cy="3638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>
                <a:latin typeface="Candara" pitchFamily="34" charset="0"/>
              </a:rPr>
              <a:t>Key Tech 2:</a:t>
            </a:r>
            <a:br>
              <a:rPr lang="en-US" altLang="ko-KR" dirty="0" smtClean="0">
                <a:latin typeface="Candara" pitchFamily="34" charset="0"/>
              </a:rPr>
            </a:br>
            <a:r>
              <a:rPr lang="en-US" altLang="ko-KR" dirty="0" smtClean="0">
                <a:latin typeface="Candara" pitchFamily="34" charset="0"/>
              </a:rPr>
              <a:t>ID/locator Split Architecture (3/3)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13</a:t>
            </a:fld>
            <a:endParaRPr lang="ko-KR" altLang="en-US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071678"/>
            <a:ext cx="822960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z="3600" dirty="0" smtClean="0">
                <a:latin typeface="Candara" pitchFamily="34" charset="0"/>
              </a:rPr>
              <a:t>Key Tech 3: Regional Platform Network with Managed Mesh</a:t>
            </a:r>
            <a:endParaRPr lang="ko-KR" altLang="en-US" sz="3600" dirty="0">
              <a:latin typeface="Candara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14</a:t>
            </a:fld>
            <a:endParaRPr lang="ko-KR" altLang="en-US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9" y="1600200"/>
            <a:ext cx="6786610" cy="4900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en-US" altLang="ko-KR" sz="3600" dirty="0" smtClean="0">
                <a:latin typeface="Candara" pitchFamily="34" charset="0"/>
              </a:rPr>
              <a:t>Key tech 4:</a:t>
            </a:r>
            <a:br>
              <a:rPr lang="en-US" altLang="ko-KR" sz="3600" dirty="0" smtClean="0">
                <a:latin typeface="Candara" pitchFamily="34" charset="0"/>
              </a:rPr>
            </a:br>
            <a:r>
              <a:rPr lang="en-US" altLang="ko-KR" sz="3600" dirty="0" smtClean="0">
                <a:latin typeface="Candara" pitchFamily="34" charset="0"/>
              </a:rPr>
              <a:t>Network Virtualization</a:t>
            </a:r>
            <a:endParaRPr lang="ko-KR" altLang="en-US" sz="3600" dirty="0" smtClean="0">
              <a:latin typeface="Candara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15</a:t>
            </a:fld>
            <a:endParaRPr lang="ko-KR" altLang="en-US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75923" y="1600200"/>
            <a:ext cx="759215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latin typeface="Candara" pitchFamily="34" charset="0"/>
              </a:rPr>
              <a:t>AKARI for NWGN</a:t>
            </a:r>
            <a:endParaRPr lang="ko-KR" altLang="en-US" dirty="0">
              <a:latin typeface="Candar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i="1" dirty="0" smtClean="0">
                <a:latin typeface="Candara" pitchFamily="34" charset="0"/>
              </a:rPr>
              <a:t>AKARI</a:t>
            </a:r>
          </a:p>
          <a:p>
            <a:pPr lvl="1"/>
            <a:r>
              <a:rPr lang="en-US" sz="2400" i="1" dirty="0" smtClean="0">
                <a:latin typeface="Candara" pitchFamily="34" charset="0"/>
              </a:rPr>
              <a:t>Architecture </a:t>
            </a:r>
            <a:r>
              <a:rPr lang="en-US" sz="2400" i="1" dirty="0" smtClean="0">
                <a:latin typeface="Candara" pitchFamily="34" charset="0"/>
              </a:rPr>
              <a:t>Design Project </a:t>
            </a:r>
            <a:r>
              <a:rPr lang="en-US" sz="2400" i="1" dirty="0" smtClean="0">
                <a:latin typeface="Candara" pitchFamily="34" charset="0"/>
              </a:rPr>
              <a:t>for </a:t>
            </a:r>
            <a:r>
              <a:rPr lang="en-US" sz="2400" i="1" dirty="0" smtClean="0">
                <a:latin typeface="Candara" pitchFamily="34" charset="0"/>
              </a:rPr>
              <a:t>New Generation Network</a:t>
            </a:r>
          </a:p>
          <a:p>
            <a:pPr lvl="1"/>
            <a:r>
              <a:rPr lang="en-US" sz="2400" dirty="0" smtClean="0">
                <a:latin typeface="Candara" pitchFamily="34" charset="0"/>
              </a:rPr>
              <a:t>"A small light in the dark pointing to the future" </a:t>
            </a:r>
          </a:p>
          <a:p>
            <a:pPr lvl="1"/>
            <a:r>
              <a:rPr lang="en-US" sz="2400" dirty="0" smtClean="0">
                <a:latin typeface="Candara" pitchFamily="34" charset="0"/>
              </a:rPr>
              <a:t>"AKARI" means "a small light" in Japanese.  </a:t>
            </a:r>
          </a:p>
          <a:p>
            <a:pPr lvl="1"/>
            <a:endParaRPr lang="en-US" sz="2400" dirty="0" smtClean="0">
              <a:latin typeface="Candara" pitchFamily="34" charset="0"/>
            </a:endParaRPr>
          </a:p>
          <a:p>
            <a:r>
              <a:rPr lang="en-US" sz="2400" dirty="0" smtClean="0">
                <a:latin typeface="Candara" pitchFamily="34" charset="0"/>
              </a:rPr>
              <a:t>NICT@JAPAN</a:t>
            </a:r>
          </a:p>
          <a:p>
            <a:pPr lvl="1"/>
            <a:r>
              <a:rPr lang="en-US" altLang="ko-KR" sz="2400" dirty="0" smtClean="0"/>
              <a:t>National Institute of Information and Communications Technology </a:t>
            </a:r>
            <a:endParaRPr lang="en-US" sz="2400" dirty="0" smtClean="0">
              <a:latin typeface="Candara" pitchFamily="34" charset="0"/>
            </a:endParaRPr>
          </a:p>
          <a:p>
            <a:pPr lvl="1"/>
            <a:r>
              <a:rPr lang="en-US" sz="2400" dirty="0" smtClean="0">
                <a:latin typeface="Candara" pitchFamily="34" charset="0"/>
                <a:hlinkClick r:id="rId2"/>
              </a:rPr>
              <a:t>http://akari-project.nict.go.jp/</a:t>
            </a:r>
            <a:endParaRPr lang="ko-KR" altLang="en-US" sz="2400" dirty="0">
              <a:latin typeface="Candara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NICT &amp; NWGN Forum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</a:t>
            </a:fld>
            <a:endParaRPr lang="ko-KR" alt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32358" y="1600200"/>
            <a:ext cx="667928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New Generation Network</a:t>
            </a:r>
            <a:endParaRPr lang="ko-KR" alt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74685" y="1600200"/>
            <a:ext cx="679463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z="3600" dirty="0" smtClean="0">
                <a:latin typeface="Candara" pitchFamily="34" charset="0"/>
              </a:rPr>
              <a:t>Today Internet Has Many Problems </a:t>
            </a:r>
            <a:endParaRPr lang="ko-KR" altLang="en-US" sz="3600" dirty="0">
              <a:latin typeface="Candar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ko-KR" sz="2000" dirty="0" smtClean="0">
                <a:latin typeface="Candara" pitchFamily="34" charset="0"/>
              </a:rPr>
              <a:t>No sufficient capacity </a:t>
            </a:r>
          </a:p>
          <a:p>
            <a:pPr lvl="1"/>
            <a:r>
              <a:rPr lang="en-US" altLang="ko-KR" sz="2000" dirty="0" smtClean="0">
                <a:latin typeface="Candara" pitchFamily="34" charset="0"/>
              </a:rPr>
              <a:t>700Gbps </a:t>
            </a:r>
            <a:r>
              <a:rPr lang="en-US" altLang="ko-KR" sz="2000" dirty="0" smtClean="0">
                <a:latin typeface="Candara" pitchFamily="34" charset="0"/>
                <a:sym typeface="Wingdings" pitchFamily="2" charset="2"/>
              </a:rPr>
              <a:t></a:t>
            </a:r>
            <a:r>
              <a:rPr lang="en-US" altLang="ko-KR" sz="2000" dirty="0" smtClean="0">
                <a:latin typeface="Candara" pitchFamily="34" charset="0"/>
              </a:rPr>
              <a:t> x1000 in year 2020</a:t>
            </a:r>
          </a:p>
          <a:p>
            <a:r>
              <a:rPr lang="en-US" altLang="ko-KR" sz="2000" dirty="0" smtClean="0">
                <a:latin typeface="Candara" pitchFamily="34" charset="0"/>
              </a:rPr>
              <a:t>Huge power consumption </a:t>
            </a:r>
          </a:p>
          <a:p>
            <a:pPr lvl="1"/>
            <a:r>
              <a:rPr lang="en-US" altLang="ko-KR" sz="2000" dirty="0" smtClean="0">
                <a:latin typeface="Candara" pitchFamily="34" charset="0"/>
              </a:rPr>
              <a:t>13kW for 640Gbps </a:t>
            </a:r>
            <a:r>
              <a:rPr lang="en-US" altLang="ko-KR" sz="2000" dirty="0" smtClean="0">
                <a:latin typeface="Candara" pitchFamily="34" charset="0"/>
                <a:sym typeface="Wingdings" pitchFamily="2" charset="2"/>
              </a:rPr>
              <a:t></a:t>
            </a:r>
            <a:r>
              <a:rPr lang="en-US" altLang="ko-KR" sz="2000" dirty="0" smtClean="0">
                <a:latin typeface="Candara" pitchFamily="34" charset="0"/>
              </a:rPr>
              <a:t>2000 kW? for </a:t>
            </a:r>
            <a:r>
              <a:rPr lang="en-US" altLang="ko-KR" sz="2000" dirty="0" smtClean="0">
                <a:latin typeface="Candara" pitchFamily="34" charset="0"/>
              </a:rPr>
              <a:t>1Pbps</a:t>
            </a:r>
            <a:endParaRPr lang="en-US" altLang="ko-KR" sz="2000" dirty="0" smtClean="0">
              <a:latin typeface="Candara" pitchFamily="34" charset="0"/>
            </a:endParaRPr>
          </a:p>
          <a:p>
            <a:r>
              <a:rPr lang="en-US" altLang="ko-KR" sz="2000" dirty="0" smtClean="0">
                <a:latin typeface="Candara" pitchFamily="34" charset="0"/>
              </a:rPr>
              <a:t>No bandwidth-guarantee mechanism </a:t>
            </a:r>
            <a:endParaRPr lang="en-US" altLang="ko-KR" sz="2000" dirty="0" smtClean="0">
              <a:latin typeface="Candara" pitchFamily="34" charset="0"/>
            </a:endParaRPr>
          </a:p>
          <a:p>
            <a:pPr lvl="1"/>
            <a:r>
              <a:rPr lang="en-US" altLang="ko-KR" sz="2000" dirty="0" smtClean="0">
                <a:latin typeface="Candara" pitchFamily="34" charset="0"/>
              </a:rPr>
              <a:t>Best effort</a:t>
            </a:r>
            <a:endParaRPr lang="en-US" altLang="ko-KR" sz="2000" dirty="0" smtClean="0">
              <a:latin typeface="Candara" pitchFamily="34" charset="0"/>
            </a:endParaRPr>
          </a:p>
          <a:p>
            <a:r>
              <a:rPr lang="en-US" altLang="ko-KR" sz="2000" dirty="0" smtClean="0">
                <a:latin typeface="Candara" pitchFamily="34" charset="0"/>
              </a:rPr>
              <a:t>Difficulty in fast and long distance transfer </a:t>
            </a:r>
          </a:p>
          <a:p>
            <a:pPr lvl="1"/>
            <a:r>
              <a:rPr lang="en-US" altLang="ko-KR" sz="2000" dirty="0" smtClean="0">
                <a:latin typeface="Candara" pitchFamily="34" charset="0"/>
              </a:rPr>
              <a:t>TCP </a:t>
            </a:r>
            <a:r>
              <a:rPr lang="en-US" altLang="ko-KR" sz="2000" dirty="0" smtClean="0">
                <a:latin typeface="Candara" pitchFamily="34" charset="0"/>
                <a:sym typeface="Wingdings" pitchFamily="2" charset="2"/>
              </a:rPr>
              <a:t></a:t>
            </a:r>
            <a:r>
              <a:rPr lang="en-US" altLang="ko-KR" sz="2000" dirty="0" smtClean="0">
                <a:latin typeface="Candara" pitchFamily="34" charset="0"/>
              </a:rPr>
              <a:t>new transport</a:t>
            </a:r>
          </a:p>
          <a:p>
            <a:r>
              <a:rPr lang="en-US" altLang="ko-KR" sz="2000" dirty="0" smtClean="0">
                <a:latin typeface="Candara" pitchFamily="34" charset="0"/>
              </a:rPr>
              <a:t>No multi-homing </a:t>
            </a:r>
          </a:p>
          <a:p>
            <a:pPr lvl="1"/>
            <a:r>
              <a:rPr lang="en-US" altLang="ko-KR" sz="2000" dirty="0" smtClean="0">
                <a:latin typeface="Candara" pitchFamily="34" charset="0"/>
              </a:rPr>
              <a:t>ID is also locator </a:t>
            </a:r>
            <a:r>
              <a:rPr lang="en-US" altLang="ko-KR" sz="2000" dirty="0" smtClean="0">
                <a:latin typeface="Candara" pitchFamily="34" charset="0"/>
                <a:sym typeface="Wingdings" pitchFamily="2" charset="2"/>
              </a:rPr>
              <a:t></a:t>
            </a:r>
            <a:r>
              <a:rPr lang="en-US" altLang="ko-KR" sz="2000" dirty="0" smtClean="0">
                <a:latin typeface="Candara" pitchFamily="34" charset="0"/>
              </a:rPr>
              <a:t>ID/locator separation</a:t>
            </a:r>
          </a:p>
          <a:p>
            <a:r>
              <a:rPr lang="en-US" altLang="ko-KR" sz="2000" dirty="0" smtClean="0">
                <a:latin typeface="Candara" pitchFamily="34" charset="0"/>
              </a:rPr>
              <a:t>Too much complicated structure </a:t>
            </a:r>
          </a:p>
          <a:p>
            <a:pPr lvl="1"/>
            <a:r>
              <a:rPr lang="en-US" altLang="ko-KR" sz="2000" dirty="0" smtClean="0">
                <a:latin typeface="Candara" pitchFamily="34" charset="0"/>
              </a:rPr>
              <a:t>incremental </a:t>
            </a:r>
            <a:r>
              <a:rPr lang="en-US" altLang="ko-KR" sz="2000" dirty="0" smtClean="0">
                <a:latin typeface="Candara" pitchFamily="34" charset="0"/>
                <a:sym typeface="Wingdings" pitchFamily="2" charset="2"/>
              </a:rPr>
              <a:t> </a:t>
            </a:r>
            <a:r>
              <a:rPr lang="en-US" altLang="ko-KR" sz="2000" dirty="0" smtClean="0">
                <a:latin typeface="Candara" pitchFamily="34" charset="0"/>
              </a:rPr>
              <a:t>disruptive</a:t>
            </a:r>
            <a:endParaRPr lang="ko-KR" altLang="en-US" sz="2000" dirty="0">
              <a:latin typeface="Candara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z="3600" dirty="0" smtClean="0">
                <a:latin typeface="Candara" pitchFamily="34" charset="0"/>
              </a:rPr>
              <a:t>Internet </a:t>
            </a:r>
            <a:r>
              <a:rPr lang="en-US" altLang="ko-KR" sz="3600" i="1" dirty="0" smtClean="0">
                <a:latin typeface="Candara" pitchFamily="34" charset="0"/>
              </a:rPr>
              <a:t>– </a:t>
            </a:r>
            <a:r>
              <a:rPr lang="en-US" altLang="ko-KR" sz="3600" dirty="0" smtClean="0">
                <a:latin typeface="Candara" pitchFamily="34" charset="0"/>
              </a:rPr>
              <a:t>Too Much Complicated </a:t>
            </a:r>
            <a:endParaRPr lang="ko-KR" altLang="en-US" sz="3600" dirty="0">
              <a:latin typeface="Candara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6</a:t>
            </a:fld>
            <a:endParaRPr lang="ko-KR" alt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44661" y="1600200"/>
            <a:ext cx="725467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z="3200" dirty="0" smtClean="0">
                <a:latin typeface="Candara" pitchFamily="34" charset="0"/>
              </a:rPr>
              <a:t>AKARI </a:t>
            </a:r>
            <a:r>
              <a:rPr lang="en-US" altLang="ko-KR" sz="3200" dirty="0" smtClean="0">
                <a:latin typeface="Candara" pitchFamily="34" charset="0"/>
              </a:rPr>
              <a:t>Architecture </a:t>
            </a:r>
            <a:r>
              <a:rPr lang="en-US" altLang="ko-KR" sz="3200" dirty="0" smtClean="0">
                <a:latin typeface="Candara" pitchFamily="34" charset="0"/>
              </a:rPr>
              <a:t>Principles</a:t>
            </a:r>
            <a:endParaRPr lang="ko-KR" altLang="en-US" sz="3200" dirty="0">
              <a:latin typeface="Candara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7</a:t>
            </a:fld>
            <a:endParaRPr lang="ko-KR" alt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246255"/>
            <a:ext cx="8229600" cy="3233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4000" dirty="0" smtClean="0">
                <a:latin typeface="Candara" pitchFamily="34" charset="0"/>
              </a:rPr>
              <a:t>AKARI Design Project R&amp;D Plan</a:t>
            </a:r>
            <a:endParaRPr lang="ko-KR" altLang="en-US" sz="4000" dirty="0">
              <a:latin typeface="Candara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8</a:t>
            </a:fld>
            <a:endParaRPr lang="ko-KR" alt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35674" y="1600200"/>
            <a:ext cx="767265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z="3600" dirty="0" smtClean="0">
                <a:latin typeface="Candara" pitchFamily="34" charset="0"/>
              </a:rPr>
              <a:t>Key tech 1:</a:t>
            </a:r>
            <a:br>
              <a:rPr lang="en-US" altLang="ko-KR" sz="3600" dirty="0" smtClean="0">
                <a:latin typeface="Candara" pitchFamily="34" charset="0"/>
              </a:rPr>
            </a:br>
            <a:r>
              <a:rPr lang="en-US" altLang="ko-KR" sz="3600" dirty="0" smtClean="0">
                <a:latin typeface="Candara" pitchFamily="34" charset="0"/>
              </a:rPr>
              <a:t>Optical Packet/Path Integration (1/2)</a:t>
            </a:r>
            <a:endParaRPr lang="ko-KR" altLang="en-US" sz="3600" dirty="0">
              <a:latin typeface="Candar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altLang="ko-KR" sz="2000" dirty="0" smtClean="0">
                <a:latin typeface="Candara" pitchFamily="34" charset="0"/>
              </a:rPr>
              <a:t>Objective</a:t>
            </a:r>
          </a:p>
          <a:p>
            <a:pPr lvl="1"/>
            <a:r>
              <a:rPr lang="en-US" altLang="ko-KR" sz="2000" dirty="0" smtClean="0">
                <a:latin typeface="Candara" pitchFamily="34" charset="0"/>
              </a:rPr>
              <a:t>Providing diverse user requirements with large capacity</a:t>
            </a:r>
          </a:p>
          <a:p>
            <a:r>
              <a:rPr lang="en-US" altLang="ko-KR" sz="2000" dirty="0" smtClean="0">
                <a:latin typeface="Candara" pitchFamily="34" charset="0"/>
              </a:rPr>
              <a:t>Advantage</a:t>
            </a:r>
          </a:p>
          <a:p>
            <a:pPr lvl="1"/>
            <a:r>
              <a:rPr lang="en-US" altLang="ko-KR" sz="2000" dirty="0" smtClean="0">
                <a:latin typeface="Candara" pitchFamily="34" charset="0"/>
              </a:rPr>
              <a:t>High switching capacity</a:t>
            </a:r>
          </a:p>
          <a:p>
            <a:pPr lvl="1"/>
            <a:r>
              <a:rPr lang="en-US" altLang="ko-KR" sz="2000" dirty="0" smtClean="0">
                <a:latin typeface="Candara" pitchFamily="34" charset="0"/>
              </a:rPr>
              <a:t>Low power Consumption</a:t>
            </a:r>
          </a:p>
          <a:p>
            <a:pPr lvl="1"/>
            <a:r>
              <a:rPr lang="en-US" altLang="ko-KR" sz="2000" dirty="0" smtClean="0">
                <a:latin typeface="Candara" pitchFamily="34" charset="0"/>
              </a:rPr>
              <a:t>Using common WDM infrastructure</a:t>
            </a:r>
          </a:p>
          <a:p>
            <a:pPr lvl="1"/>
            <a:r>
              <a:rPr lang="en-US" altLang="ko-KR" sz="2000" dirty="0" smtClean="0">
                <a:latin typeface="Candara" pitchFamily="34" charset="0"/>
              </a:rPr>
              <a:t>Simple control plane</a:t>
            </a:r>
            <a:endParaRPr lang="ko-KR" altLang="en-US" sz="2000" dirty="0">
              <a:latin typeface="Candara" pitchFamily="34" charset="0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>
                <a:latin typeface="Candara" pitchFamily="34" charset="0"/>
              </a:rPr>
              <a:pPr/>
              <a:t>9</a:t>
            </a:fld>
            <a:endParaRPr lang="ko-KR" altLang="en-US">
              <a:latin typeface="Candara" pitchFamily="34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77023" y="1858419"/>
            <a:ext cx="3580953" cy="4009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255</Words>
  <Application>Microsoft Office PowerPoint</Application>
  <PresentationFormat>화면 슬라이드 쇼(4:3)</PresentationFormat>
  <Paragraphs>69</Paragraphs>
  <Slides>15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16" baseType="lpstr">
      <vt:lpstr>Office 테마</vt:lpstr>
      <vt:lpstr>AKARI</vt:lpstr>
      <vt:lpstr>AKARI for NWGN</vt:lpstr>
      <vt:lpstr>NICT &amp; NWGN Forum </vt:lpstr>
      <vt:lpstr>New Generation Network</vt:lpstr>
      <vt:lpstr>Today Internet Has Many Problems </vt:lpstr>
      <vt:lpstr>Internet – Too Much Complicated </vt:lpstr>
      <vt:lpstr>AKARI Architecture Principles</vt:lpstr>
      <vt:lpstr>AKARI Design Project R&amp;D Plan</vt:lpstr>
      <vt:lpstr>Key tech 1: Optical Packet/Path Integration (1/2)</vt:lpstr>
      <vt:lpstr>Key tech 1: Optical Packet/Path Integration (1/2)</vt:lpstr>
      <vt:lpstr>Key Tech 2: ID/locator Split Architecture (1/3)</vt:lpstr>
      <vt:lpstr>Key Tech 2: ID/locator Split Architecture (2/3)</vt:lpstr>
      <vt:lpstr>Key Tech 2: ID/locator Split Architecture (3/3)</vt:lpstr>
      <vt:lpstr>Key Tech 3: Regional Platform Network with Managed Mesh</vt:lpstr>
      <vt:lpstr>Key tech 4: Network Virtualization</vt:lpstr>
    </vt:vector>
  </TitlesOfParts>
  <Company>R&amp;D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AKARI</dc:title>
  <dc:creator>Microsoft Corporation</dc:creator>
  <cp:lastModifiedBy>고석주</cp:lastModifiedBy>
  <cp:revision>13</cp:revision>
  <dcterms:created xsi:type="dcterms:W3CDTF">2006-10-05T04:04:58Z</dcterms:created>
  <dcterms:modified xsi:type="dcterms:W3CDTF">2009-07-07T06:11:56Z</dcterms:modified>
</cp:coreProperties>
</file>